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handoutMasterIdLst>
    <p:handoutMasterId r:id="rId89"/>
  </p:handoutMasterIdLst>
  <p:sldIdLst>
    <p:sldId id="358" r:id="rId2"/>
    <p:sldId id="256" r:id="rId3"/>
    <p:sldId id="257" r:id="rId4"/>
    <p:sldId id="362" r:id="rId5"/>
    <p:sldId id="342" r:id="rId6"/>
    <p:sldId id="366" r:id="rId7"/>
    <p:sldId id="372" r:id="rId8"/>
    <p:sldId id="343" r:id="rId9"/>
    <p:sldId id="368" r:id="rId10"/>
    <p:sldId id="369" r:id="rId11"/>
    <p:sldId id="363" r:id="rId12"/>
    <p:sldId id="344" r:id="rId13"/>
    <p:sldId id="345" r:id="rId14"/>
    <p:sldId id="346" r:id="rId15"/>
    <p:sldId id="347" r:id="rId16"/>
    <p:sldId id="370" r:id="rId17"/>
    <p:sldId id="371" r:id="rId18"/>
    <p:sldId id="365" r:id="rId19"/>
    <p:sldId id="348" r:id="rId20"/>
    <p:sldId id="349" r:id="rId21"/>
    <p:sldId id="350" r:id="rId22"/>
    <p:sldId id="351" r:id="rId23"/>
    <p:sldId id="373" r:id="rId24"/>
    <p:sldId id="364" r:id="rId25"/>
    <p:sldId id="352" r:id="rId26"/>
    <p:sldId id="353" r:id="rId27"/>
    <p:sldId id="354" r:id="rId28"/>
    <p:sldId id="355" r:id="rId29"/>
    <p:sldId id="356" r:id="rId30"/>
    <p:sldId id="259" r:id="rId31"/>
    <p:sldId id="269" r:id="rId32"/>
    <p:sldId id="271" r:id="rId33"/>
    <p:sldId id="272" r:id="rId34"/>
    <p:sldId id="275" r:id="rId35"/>
    <p:sldId id="276" r:id="rId36"/>
    <p:sldId id="278"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9" r:id="rId54"/>
    <p:sldId id="301" r:id="rId55"/>
    <p:sldId id="302" r:id="rId56"/>
    <p:sldId id="303" r:id="rId57"/>
    <p:sldId id="304" r:id="rId58"/>
    <p:sldId id="305" r:id="rId59"/>
    <p:sldId id="306" r:id="rId60"/>
    <p:sldId id="307" r:id="rId61"/>
    <p:sldId id="308"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7" r:id="rId78"/>
    <p:sldId id="328" r:id="rId79"/>
    <p:sldId id="329" r:id="rId80"/>
    <p:sldId id="330" r:id="rId81"/>
    <p:sldId id="331" r:id="rId82"/>
    <p:sldId id="332" r:id="rId83"/>
    <p:sldId id="333" r:id="rId84"/>
    <p:sldId id="334" r:id="rId85"/>
    <p:sldId id="335" r:id="rId86"/>
    <p:sldId id="357" r:id="rId87"/>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85" autoAdjust="0"/>
    <p:restoredTop sz="82771" autoAdjust="0"/>
  </p:normalViewPr>
  <p:slideViewPr>
    <p:cSldViewPr snapToGrid="0">
      <p:cViewPr varScale="1">
        <p:scale>
          <a:sx n="57" d="100"/>
          <a:sy n="57" d="100"/>
        </p:scale>
        <p:origin x="2046" y="42"/>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30/06/2019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30/06/2019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id.wikipedia.org/wiki/Web"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id.wikipedia.org/wiki/Institut_Teknologi_Massachusetts" TargetMode="External"/><Relationship Id="rId4" Type="http://schemas.openxmlformats.org/officeDocument/2006/relationships/hyperlink" Target="https://id.wikipedia.org/wiki/Internet"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id/types-of-cloud-comput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id/types-of-cloud-comput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4</a:t>
            </a:fld>
            <a:endParaRPr lang="id-ID"/>
          </a:p>
        </p:txBody>
      </p:sp>
    </p:spTree>
    <p:extLst>
      <p:ext uri="{BB962C8B-B14F-4D97-AF65-F5344CB8AC3E}">
        <p14:creationId xmlns:p14="http://schemas.microsoft.com/office/powerpoint/2010/main" val="2623367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Force.com adalah Platform sebagai Service ( PaaS ) produk yang dirancang untuk menyederhanakan pengembangan dan penyebaran aplikasi berbasis cloud dan website.Pengembang dapat membuat aplikasi dan situs web melalui IDE awan (lingkungan pengembangan terpadu) dan menempatkan mereka cepat untuk Force.com ini multi-penyewa server.</a:t>
            </a:r>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20</a:t>
            </a:fld>
            <a:endParaRPr lang="id-ID"/>
          </a:p>
        </p:txBody>
      </p:sp>
    </p:spTree>
    <p:extLst>
      <p:ext uri="{BB962C8B-B14F-4D97-AF65-F5344CB8AC3E}">
        <p14:creationId xmlns:p14="http://schemas.microsoft.com/office/powerpoint/2010/main" val="3173729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Google App Engine merupakan salah satu layanan PaaS (Platfrom as a Services) yang dipersembahkan oleh Google yang dapat memungkinkan Anda menjalankan aplikasi web pada infrastruktur Google. Dengan Aplikasi App Engin and mudah untuk membangun, mudah untuk mempertahankan, dan mudah untuk skala sebagai lalu lintas dan kebutuhan penyimpanan data berkembang. Dengan App Engine, tidak ada server untuk mempertahankan: Anda hanya meng-upload aplikasi Anda, kemudian siap untuk melayani pengguna Anda.</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Dengan App Engine, Anda hanya membayar untuk apa yang Anda gunakan. Tidak ada set-up biaya dan tidak ada biaya berulang. Sumber daya aplikasi Anda menggunakan, seperti penyimpanan dan bandwidth, yang diukur dengan gigabyte, dan ditagih dengan harga yang bersaing. Anda mengontrol jumlah maksimum sumber daya aplikasi yang dapat anda konsumsi, sehingga selalu tetap dalam anggaran Anda.</a:t>
            </a:r>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21</a:t>
            </a:fld>
            <a:endParaRPr lang="id-ID"/>
          </a:p>
        </p:txBody>
      </p:sp>
    </p:spTree>
    <p:extLst>
      <p:ext uri="{BB962C8B-B14F-4D97-AF65-F5344CB8AC3E}">
        <p14:creationId xmlns:p14="http://schemas.microsoft.com/office/powerpoint/2010/main" val="4218687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Dengan penawaran SaaS, Anda tidak perlu memikirkan bagaimana pemeliharaan layanan atau bagaimana pengelolaan infrastruktur yang mendasarinya; Anda hanya perlu memikirkan cara Anda akan menggunakan perangkat lunak tertentu. Contoh umum aplikasi SaaS adalah email berbasis web tempat Anda dapat mengirim dan menerima email tanpa harus mengelola penambahan fitur ke produk email, atau memelihara server dan sistem operasi tempat program email berjalan.</a:t>
            </a:r>
          </a:p>
          <a:p>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22</a:t>
            </a:fld>
            <a:endParaRPr lang="id-ID"/>
          </a:p>
        </p:txBody>
      </p:sp>
    </p:spTree>
    <p:extLst>
      <p:ext uri="{BB962C8B-B14F-4D97-AF65-F5344CB8AC3E}">
        <p14:creationId xmlns:p14="http://schemas.microsoft.com/office/powerpoint/2010/main" val="42396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D" dirty="0" smtClean="0"/>
              <a:t>Software </a:t>
            </a:r>
            <a:r>
              <a:rPr lang="en-US" sz="1200" i="1" dirty="0" err="1" smtClean="0">
                <a:solidFill>
                  <a:schemeClr val="tx1"/>
                </a:solidFill>
              </a:rPr>
              <a:t>Sebagai</a:t>
            </a:r>
            <a:r>
              <a:rPr lang="en-US" sz="1200" i="1" dirty="0" smtClean="0">
                <a:solidFill>
                  <a:schemeClr val="tx1"/>
                </a:solidFill>
              </a:rPr>
              <a:t> Service (</a:t>
            </a:r>
            <a:r>
              <a:rPr lang="en-US" sz="1200" i="1" dirty="0" err="1" smtClean="0">
                <a:solidFill>
                  <a:schemeClr val="tx1"/>
                </a:solidFill>
              </a:rPr>
              <a:t>SaaS</a:t>
            </a:r>
            <a:r>
              <a:rPr lang="en-US" sz="1200" i="1" dirty="0" smtClean="0">
                <a:solidFill>
                  <a:schemeClr val="tx1"/>
                </a:solidFill>
              </a:rPr>
              <a:t>)</a:t>
            </a:r>
          </a:p>
          <a:p>
            <a:r>
              <a:rPr lang="en-ID" dirty="0" err="1" smtClean="0"/>
              <a:t>Yaitu</a:t>
            </a:r>
            <a:r>
              <a:rPr lang="en-ID" dirty="0" smtClean="0"/>
              <a:t> </a:t>
            </a:r>
            <a:r>
              <a:rPr lang="en-ID" dirty="0" err="1" smtClean="0"/>
              <a:t>sebagai</a:t>
            </a:r>
            <a:r>
              <a:rPr lang="en-ID" dirty="0" smtClean="0"/>
              <a:t> service</a:t>
            </a:r>
            <a:r>
              <a:rPr lang="en-ID" baseline="0" dirty="0" smtClean="0"/>
              <a:t> </a:t>
            </a:r>
            <a:r>
              <a:rPr lang="en-ID" baseline="0" dirty="0" err="1" smtClean="0"/>
              <a:t>layanan</a:t>
            </a:r>
            <a:r>
              <a:rPr lang="en-ID" baseline="0" dirty="0" smtClean="0"/>
              <a:t> </a:t>
            </a:r>
            <a:r>
              <a:rPr lang="en-ID" baseline="0" dirty="0" err="1" smtClean="0"/>
              <a:t>adakah</a:t>
            </a:r>
            <a:r>
              <a:rPr lang="en-ID" baseline="0" dirty="0" smtClean="0"/>
              <a:t> </a:t>
            </a:r>
            <a:r>
              <a:rPr lang="en-ID" baseline="0" dirty="0" err="1" smtClean="0"/>
              <a:t>dimana</a:t>
            </a:r>
            <a:r>
              <a:rPr lang="en-ID" baseline="0" dirty="0" smtClean="0"/>
              <a:t> </a:t>
            </a:r>
            <a:r>
              <a:rPr lang="en-ID" baseline="0" dirty="0" err="1" smtClean="0"/>
              <a:t>aplikasi</a:t>
            </a:r>
            <a:r>
              <a:rPr lang="en-ID" baseline="0" dirty="0" smtClean="0"/>
              <a:t> </a:t>
            </a:r>
            <a:r>
              <a:rPr lang="en-ID" baseline="0" dirty="0" err="1" smtClean="0"/>
              <a:t>komputer</a:t>
            </a:r>
            <a:r>
              <a:rPr lang="en-ID" baseline="0" dirty="0" smtClean="0"/>
              <a:t> yang </a:t>
            </a:r>
            <a:r>
              <a:rPr lang="en-ID" baseline="0" dirty="0" err="1" smtClean="0"/>
              <a:t>diakses</a:t>
            </a:r>
            <a:r>
              <a:rPr lang="en-ID" baseline="0" dirty="0" smtClean="0"/>
              <a:t> </a:t>
            </a:r>
            <a:r>
              <a:rPr lang="en-ID" baseline="0" dirty="0" err="1" smtClean="0"/>
              <a:t>melalui</a:t>
            </a:r>
            <a:r>
              <a:rPr lang="en-ID" baseline="0" dirty="0" smtClean="0"/>
              <a:t> internet </a:t>
            </a:r>
            <a:r>
              <a:rPr lang="en-ID" baseline="0" dirty="0" err="1" smtClean="0"/>
              <a:t>melalui</a:t>
            </a:r>
            <a:r>
              <a:rPr lang="en-ID" baseline="0" dirty="0" smtClean="0"/>
              <a:t> </a:t>
            </a:r>
            <a:r>
              <a:rPr lang="en-ID" baseline="0" dirty="0" err="1" smtClean="0"/>
              <a:t>pada</a:t>
            </a:r>
            <a:r>
              <a:rPr lang="en-ID" baseline="0" dirty="0" smtClean="0"/>
              <a:t> </a:t>
            </a:r>
            <a:r>
              <a:rPr lang="en-ID" baseline="0" dirty="0" err="1" smtClean="0"/>
              <a:t>perangkat</a:t>
            </a:r>
            <a:r>
              <a:rPr lang="en-ID" baseline="0" dirty="0" smtClean="0"/>
              <a:t>  </a:t>
            </a:r>
            <a:r>
              <a:rPr lang="en-ID" baseline="0" dirty="0" err="1" smtClean="0"/>
              <a:t>komputasi</a:t>
            </a:r>
            <a:r>
              <a:rPr lang="en-ID" baseline="0" dirty="0" smtClean="0"/>
              <a:t> </a:t>
            </a:r>
            <a:r>
              <a:rPr lang="en-ID" baseline="0" dirty="0" err="1" smtClean="0"/>
              <a:t>lokal</a:t>
            </a:r>
            <a:r>
              <a:rPr lang="en-ID" baseline="0" dirty="0" smtClean="0"/>
              <a:t> </a:t>
            </a:r>
            <a:r>
              <a:rPr lang="en-ID" baseline="0" dirty="0" err="1" smtClean="0"/>
              <a:t>atau</a:t>
            </a:r>
            <a:r>
              <a:rPr lang="en-ID" baseline="0" dirty="0" smtClean="0"/>
              <a:t> </a:t>
            </a:r>
            <a:r>
              <a:rPr lang="en-ID" baseline="0" dirty="0" err="1" smtClean="0"/>
              <a:t>disebuah</a:t>
            </a:r>
            <a:r>
              <a:rPr lang="en-ID" baseline="0" dirty="0" smtClean="0"/>
              <a:t> data </a:t>
            </a:r>
            <a:r>
              <a:rPr lang="en-ID" baseline="0" dirty="0" err="1" smtClean="0"/>
              <a:t>lokal</a:t>
            </a:r>
            <a:r>
              <a:rPr lang="en-ID" baseline="0" dirty="0" smtClean="0"/>
              <a:t>.</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1742309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Google Docs adalah salah satu produk Google yang dapat mengolah (menyimpan,membuat, meng-edit) program-program aplikasi perkantoran (seperti microsoft office jika diwindows) secara online, diantaranya program-programnya adalah pengolah kata (word processor), pengolah lembar kerja (spreadsheet) dan presentasi (presentation).</a:t>
            </a:r>
          </a:p>
          <a:p>
            <a:pPr fontAlgn="base"/>
            <a:r>
              <a:rPr lang="en-US" sz="1200" b="0" i="0" kern="1200" smtClean="0">
                <a:solidFill>
                  <a:schemeClr val="tx1"/>
                </a:solidFill>
                <a:effectLst/>
                <a:latin typeface="+mn-lt"/>
                <a:ea typeface="+mn-ea"/>
                <a:cs typeface="+mn-cs"/>
              </a:rPr>
              <a:t>Penggunakan fasilitas Google DOcs yang harus online / terkoneksi lewat internet merupakan kelemahan dari program ini, namun aplikasi ini banyak mempunyai kelebihan, misalnya jika kita berpergian keluar kota atau bahkan keluar negeri untuk tujuan seminar atau apa saja kita tidak akan bingung ketinggalan dokumen jika semua sudah disimpan di Google DOcs selain itu kita tidak akan kawatir dokumen akan hilang atau rusak seperti halnya jika kita menyimpan di harddisk yang sewaktu-waktu harddisk dapat rusak dan dokumen hilang.</a:t>
            </a:r>
          </a:p>
          <a:p>
            <a:pPr fontAlgn="base"/>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25</a:t>
            </a:fld>
            <a:endParaRPr lang="id-ID"/>
          </a:p>
        </p:txBody>
      </p:sp>
    </p:spTree>
    <p:extLst>
      <p:ext uri="{BB962C8B-B14F-4D97-AF65-F5344CB8AC3E}">
        <p14:creationId xmlns:p14="http://schemas.microsoft.com/office/powerpoint/2010/main" val="2547398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Dropbox adalah layanan penyedia data berbasis </a:t>
            </a:r>
            <a:r>
              <a:rPr lang="en-US" sz="1200" b="0" i="0" u="none" strike="noStrike" kern="1200" smtClean="0">
                <a:solidFill>
                  <a:schemeClr val="tx1"/>
                </a:solidFill>
                <a:effectLst/>
                <a:latin typeface="+mn-lt"/>
                <a:ea typeface="+mn-ea"/>
                <a:cs typeface="+mn-cs"/>
                <a:hlinkClick r:id="rId3" tooltip="Web"/>
              </a:rPr>
              <a:t>web</a:t>
            </a:r>
            <a:r>
              <a:rPr lang="en-US" sz="1200" b="0" i="0" kern="1200" smtClean="0">
                <a:solidFill>
                  <a:schemeClr val="tx1"/>
                </a:solidFill>
                <a:effectLst/>
                <a:latin typeface="+mn-lt"/>
                <a:ea typeface="+mn-ea"/>
                <a:cs typeface="+mn-cs"/>
              </a:rPr>
              <a:t> yang dioperasikan oleh Dropbox, Inc. Dropbox menggunakan sistem penyimpanan berjaringan yang memungkinkan pengguna untuk menyimpan dan berbagi data serta berkas dengan pengguna lain di </a:t>
            </a:r>
            <a:r>
              <a:rPr lang="en-US" sz="1200" b="0" i="0" u="none" strike="noStrike" kern="1200" smtClean="0">
                <a:solidFill>
                  <a:schemeClr val="tx1"/>
                </a:solidFill>
                <a:effectLst/>
                <a:latin typeface="+mn-lt"/>
                <a:ea typeface="+mn-ea"/>
                <a:cs typeface="+mn-cs"/>
                <a:hlinkClick r:id="rId4" tooltip="Internet"/>
              </a:rPr>
              <a:t>internet</a:t>
            </a:r>
            <a:r>
              <a:rPr lang="en-US" sz="1200" b="0" i="0" kern="1200" smtClean="0">
                <a:solidFill>
                  <a:schemeClr val="tx1"/>
                </a:solidFill>
                <a:effectLst/>
                <a:latin typeface="+mn-lt"/>
                <a:ea typeface="+mn-ea"/>
                <a:cs typeface="+mn-cs"/>
              </a:rPr>
              <a:t> menggunakan sinkronisasi data. Dropbox didirikan pada tahun 2007 oleh lulusan </a:t>
            </a:r>
            <a:r>
              <a:rPr lang="en-US" sz="1200" b="0" i="0" u="none" strike="noStrike" kern="1200" smtClean="0">
                <a:solidFill>
                  <a:schemeClr val="tx1"/>
                </a:solidFill>
                <a:effectLst/>
                <a:latin typeface="+mn-lt"/>
                <a:ea typeface="+mn-ea"/>
                <a:cs typeface="+mn-cs"/>
                <a:hlinkClick r:id="rId5" tooltip="Institut Teknologi Massachusetts"/>
              </a:rPr>
              <a:t>Massachusetts Institute of Technology (MIT)</a:t>
            </a:r>
            <a:r>
              <a:rPr lang="en-US" sz="1200" b="0" i="0" kern="1200" smtClean="0">
                <a:solidFill>
                  <a:schemeClr val="tx1"/>
                </a:solidFill>
                <a:effectLst/>
                <a:latin typeface="+mn-lt"/>
                <a:ea typeface="+mn-ea"/>
                <a:cs typeface="+mn-cs"/>
              </a:rPr>
              <a:t> Drew Houston dan Arash Ferdowsi dengan modal awal yang didapat dari Y Combinator.</a:t>
            </a:r>
          </a:p>
          <a:p>
            <a:r>
              <a:rPr lang="en-US" sz="1200" b="0" i="0" kern="1200" smtClean="0">
                <a:solidFill>
                  <a:schemeClr val="tx1"/>
                </a:solidFill>
                <a:effectLst/>
                <a:latin typeface="+mn-lt"/>
                <a:ea typeface="+mn-ea"/>
                <a:cs typeface="+mn-cs"/>
              </a:rPr>
              <a:t>Dropbox menyediakan layanan baik gratis ataupun berbayar, masing-masing dengan keuntungan yang bervariasi.Pada tahun 2011 Dropbox juga meluncurkan </a:t>
            </a:r>
            <a:r>
              <a:rPr lang="en-US" sz="1200" b="0" i="1" kern="1200" smtClean="0">
                <a:solidFill>
                  <a:schemeClr val="tx1"/>
                </a:solidFill>
                <a:effectLst/>
                <a:latin typeface="+mn-lt"/>
                <a:ea typeface="+mn-ea"/>
                <a:cs typeface="+mn-cs"/>
              </a:rPr>
              <a:t>"Dropbox for Teams”,</a:t>
            </a:r>
            <a:r>
              <a:rPr lang="en-US" sz="1200" b="0" i="0" kern="1200" smtClean="0">
                <a:solidFill>
                  <a:schemeClr val="tx1"/>
                </a:solidFill>
                <a:effectLst/>
                <a:latin typeface="+mn-lt"/>
                <a:ea typeface="+mn-ea"/>
                <a:cs typeface="+mn-cs"/>
              </a:rPr>
              <a:t>sebuah layanan dari Dropbox yang dikhususkan untuk kelompok bisnis atau kelompok lainnya yang membutuhkan layanan untuk mengendalikan administrasi, tagihan yang terpusat, dan lain sebagainya. </a:t>
            </a:r>
            <a:r>
              <a:rPr lang="en-US" sz="1200" b="0" i="1" kern="1200" smtClean="0">
                <a:solidFill>
                  <a:schemeClr val="tx1"/>
                </a:solidFill>
                <a:effectLst/>
                <a:latin typeface="+mn-lt"/>
                <a:ea typeface="+mn-ea"/>
                <a:cs typeface="+mn-cs"/>
              </a:rPr>
              <a:t>"Dropbox for Teams"</a:t>
            </a:r>
            <a:r>
              <a:rPr lang="en-US" sz="1200" b="0" i="0" kern="1200" smtClean="0">
                <a:solidFill>
                  <a:schemeClr val="tx1"/>
                </a:solidFill>
                <a:effectLst/>
                <a:latin typeface="+mn-lt"/>
                <a:ea typeface="+mn-ea"/>
                <a:cs typeface="+mn-cs"/>
              </a:rPr>
              <a:t> tetap tersedia di situs web, namun harga yang ditawarkan berbeda dengan layanan Dropbox lainnya.</a:t>
            </a:r>
          </a:p>
          <a:p>
            <a:pPr fontAlgn="base"/>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26</a:t>
            </a:fld>
            <a:endParaRPr lang="id-ID"/>
          </a:p>
        </p:txBody>
      </p:sp>
    </p:spTree>
    <p:extLst>
      <p:ext uri="{BB962C8B-B14F-4D97-AF65-F5344CB8AC3E}">
        <p14:creationId xmlns:p14="http://schemas.microsoft.com/office/powerpoint/2010/main" val="12567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Google Drive memiliki fungsi layaknya Dropbox yaitu sinkronisasi data dari PC anda, jadi sobat bisa membuat dan berbagi data dan dokumen di google drive tersebut. Selain itu sobat juga bisa mengakses data file dari mana saja di rumah ataupun di kantor dengan terhubung dengan internet pastinya.</a:t>
            </a:r>
          </a:p>
          <a:p>
            <a:pPr fontAlgn="base"/>
            <a:r>
              <a:rPr lang="en-US" sz="1200" b="0" i="0" kern="1200" smtClean="0">
                <a:solidFill>
                  <a:schemeClr val="tx1"/>
                </a:solidFill>
                <a:effectLst/>
                <a:latin typeface="+mn-lt"/>
                <a:ea typeface="+mn-ea"/>
                <a:cs typeface="+mn-cs"/>
              </a:rPr>
              <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Keuntungan lainnya yaitu Google Drive telah terintegrasi dengan layanan google liannya diantaranya gmail, Gplus, google search dan lainnya.</a:t>
            </a:r>
          </a:p>
          <a:p>
            <a:pPr fontAlgn="base"/>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27</a:t>
            </a:fld>
            <a:endParaRPr lang="id-ID"/>
          </a:p>
        </p:txBody>
      </p:sp>
    </p:spTree>
    <p:extLst>
      <p:ext uri="{BB962C8B-B14F-4D97-AF65-F5344CB8AC3E}">
        <p14:creationId xmlns:p14="http://schemas.microsoft.com/office/powerpoint/2010/main" val="238003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33</a:t>
            </a:fld>
            <a:endParaRPr lang="id-ID"/>
          </a:p>
        </p:txBody>
      </p:sp>
    </p:spTree>
    <p:extLst>
      <p:ext uri="{BB962C8B-B14F-4D97-AF65-F5344CB8AC3E}">
        <p14:creationId xmlns:p14="http://schemas.microsoft.com/office/powerpoint/2010/main" val="360719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36</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37</a:t>
            </a:fld>
            <a:endParaRPr lang="id-ID"/>
          </a:p>
        </p:txBody>
      </p:sp>
    </p:spTree>
    <p:extLst>
      <p:ext uri="{BB962C8B-B14F-4D97-AF65-F5344CB8AC3E}">
        <p14:creationId xmlns:p14="http://schemas.microsoft.com/office/powerpoint/2010/main" val="45887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tambahan</a:t>
            </a:r>
            <a:r>
              <a:rPr lang="en-US" dirty="0" smtClean="0"/>
              <a:t> </a:t>
            </a:r>
            <a:r>
              <a:rPr lang="en-US" dirty="0" err="1" smtClean="0"/>
              <a:t>dari</a:t>
            </a:r>
            <a:r>
              <a:rPr lang="en-US" baseline="0" dirty="0" smtClean="0"/>
              <a:t> AWS)</a:t>
            </a:r>
            <a:r>
              <a:rPr lang="en-US" dirty="0" smtClean="0">
                <a:hlinkClick r:id="rId3"/>
              </a:rPr>
              <a:t> https://aws.amazon.com/id/types-of-cloud-computing/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Berisi</a:t>
            </a:r>
            <a:r>
              <a:rPr lang="en-US" sz="1200" dirty="0" smtClean="0"/>
              <a:t> </a:t>
            </a:r>
            <a:r>
              <a:rPr lang="en-US" sz="1200" dirty="0" err="1" smtClean="0"/>
              <a:t>blok</a:t>
            </a:r>
            <a:r>
              <a:rPr lang="en-US" sz="1200" dirty="0" smtClean="0"/>
              <a:t> </a:t>
            </a:r>
            <a:r>
              <a:rPr lang="en-US" sz="1200" dirty="0" err="1" smtClean="0"/>
              <a:t>bangunan</a:t>
            </a:r>
            <a:r>
              <a:rPr lang="en-US" sz="1200" dirty="0" smtClean="0"/>
              <a:t> </a:t>
            </a:r>
            <a:r>
              <a:rPr lang="en-US" sz="1200" dirty="0" err="1" smtClean="0"/>
              <a:t>dasar</a:t>
            </a:r>
            <a:r>
              <a:rPr lang="en-US" sz="1200" dirty="0" smtClean="0"/>
              <a:t> </a:t>
            </a:r>
            <a:r>
              <a:rPr lang="en-US" sz="1200" dirty="0" err="1" smtClean="0"/>
              <a:t>untuk</a:t>
            </a:r>
            <a:r>
              <a:rPr lang="en-US" sz="1200" dirty="0" smtClean="0"/>
              <a:t> IT cloud </a:t>
            </a:r>
            <a:r>
              <a:rPr lang="en-US" sz="1200" dirty="0" err="1" smtClean="0"/>
              <a:t>dan</a:t>
            </a:r>
            <a:r>
              <a:rPr lang="en-US" sz="1200" dirty="0" smtClean="0"/>
              <a:t> </a:t>
            </a:r>
            <a:r>
              <a:rPr lang="en-US" sz="1200" dirty="0" err="1" smtClean="0"/>
              <a:t>biasanya</a:t>
            </a:r>
            <a:r>
              <a:rPr lang="en-US" sz="1200" dirty="0" smtClean="0"/>
              <a:t> </a:t>
            </a:r>
            <a:r>
              <a:rPr lang="en-US" sz="1200" dirty="0" err="1" smtClean="0"/>
              <a:t>menyediakan</a:t>
            </a:r>
            <a:r>
              <a:rPr lang="en-US" sz="1200" dirty="0" smtClean="0"/>
              <a:t> </a:t>
            </a:r>
            <a:r>
              <a:rPr lang="en-US" sz="1200" dirty="0" err="1" smtClean="0"/>
              <a:t>akses</a:t>
            </a:r>
            <a:r>
              <a:rPr lang="en-US" sz="1200" dirty="0" smtClean="0"/>
              <a:t> </a:t>
            </a:r>
            <a:r>
              <a:rPr lang="en-US" sz="1200" dirty="0" err="1" smtClean="0"/>
              <a:t>ke</a:t>
            </a:r>
            <a:r>
              <a:rPr lang="en-US" sz="1200" dirty="0" smtClean="0"/>
              <a:t> </a:t>
            </a:r>
            <a:r>
              <a:rPr lang="en-US" sz="1200" dirty="0" err="1" smtClean="0"/>
              <a:t>fitur</a:t>
            </a:r>
            <a:r>
              <a:rPr lang="en-US" sz="1200" dirty="0" smtClean="0"/>
              <a:t> </a:t>
            </a:r>
            <a:r>
              <a:rPr lang="en-US" sz="1200" dirty="0" err="1" smtClean="0"/>
              <a:t>jaringan</a:t>
            </a:r>
            <a:r>
              <a:rPr lang="en-US" sz="1200" dirty="0" smtClean="0"/>
              <a:t>, </a:t>
            </a:r>
            <a:r>
              <a:rPr lang="en-US" sz="1200" dirty="0" err="1" smtClean="0"/>
              <a:t>komputer</a:t>
            </a:r>
            <a:r>
              <a:rPr lang="en-US" sz="1200" dirty="0" smtClean="0"/>
              <a:t> (virtual </a:t>
            </a:r>
            <a:r>
              <a:rPr lang="en-US" sz="1200" dirty="0" err="1" smtClean="0"/>
              <a:t>atau</a:t>
            </a:r>
            <a:r>
              <a:rPr lang="en-US" sz="1200" dirty="0" smtClean="0"/>
              <a:t> </a:t>
            </a:r>
            <a:r>
              <a:rPr lang="en-US" sz="1200" dirty="0" err="1" smtClean="0"/>
              <a:t>pada</a:t>
            </a:r>
            <a:r>
              <a:rPr lang="en-US" sz="1200" dirty="0" smtClean="0"/>
              <a:t> </a:t>
            </a:r>
            <a:r>
              <a:rPr lang="en-US" sz="1200" dirty="0" err="1" smtClean="0"/>
              <a:t>perangkat</a:t>
            </a:r>
            <a:r>
              <a:rPr lang="en-US" sz="1200" dirty="0" smtClean="0"/>
              <a:t> </a:t>
            </a:r>
            <a:r>
              <a:rPr lang="en-US" sz="1200" dirty="0" err="1" smtClean="0"/>
              <a:t>keras</a:t>
            </a:r>
            <a:r>
              <a:rPr lang="en-US" sz="1200" dirty="0" smtClean="0"/>
              <a:t> </a:t>
            </a:r>
            <a:r>
              <a:rPr lang="en-US" sz="1200" dirty="0" err="1" smtClean="0"/>
              <a:t>khusus</a:t>
            </a:r>
            <a:r>
              <a:rPr lang="en-US" sz="1200" dirty="0" smtClean="0"/>
              <a:t>), </a:t>
            </a:r>
            <a:r>
              <a:rPr lang="en-US" sz="1200" dirty="0" err="1" smtClean="0"/>
              <a:t>dan</a:t>
            </a:r>
            <a:r>
              <a:rPr lang="en-US" sz="1200" dirty="0" smtClean="0"/>
              <a:t> </a:t>
            </a:r>
            <a:r>
              <a:rPr lang="en-US" sz="1200" dirty="0" err="1" smtClean="0"/>
              <a:t>ruang</a:t>
            </a:r>
            <a:r>
              <a:rPr lang="en-US" sz="1200" dirty="0" smtClean="0"/>
              <a:t> </a:t>
            </a:r>
            <a:r>
              <a:rPr lang="en-US" sz="1200" dirty="0" err="1" smtClean="0"/>
              <a:t>penyimpanan</a:t>
            </a:r>
            <a:r>
              <a:rPr lang="en-US" sz="1200" dirty="0" smtClean="0"/>
              <a:t> data.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IaaS</a:t>
            </a:r>
            <a:r>
              <a:rPr lang="en-US" dirty="0" smtClean="0"/>
              <a:t> </a:t>
            </a:r>
            <a:r>
              <a:rPr lang="en-US" dirty="0" err="1" smtClean="0"/>
              <a:t>memberi</a:t>
            </a:r>
            <a:r>
              <a:rPr lang="en-US" dirty="0" smtClean="0"/>
              <a:t> </a:t>
            </a:r>
            <a:r>
              <a:rPr lang="en-US" dirty="0" err="1" smtClean="0"/>
              <a:t>Anda</a:t>
            </a:r>
            <a:r>
              <a:rPr lang="en-US" dirty="0" smtClean="0"/>
              <a:t> </a:t>
            </a:r>
            <a:r>
              <a:rPr lang="en-US" dirty="0" err="1" smtClean="0"/>
              <a:t>tingkat</a:t>
            </a:r>
            <a:r>
              <a:rPr lang="en-US" dirty="0" smtClean="0"/>
              <a:t> </a:t>
            </a:r>
            <a:r>
              <a:rPr lang="en-US" dirty="0" err="1" smtClean="0"/>
              <a:t>fleksibilitas</a:t>
            </a:r>
            <a:r>
              <a:rPr lang="en-US" dirty="0" smtClean="0"/>
              <a:t> </a:t>
            </a:r>
            <a:r>
              <a:rPr lang="en-US" dirty="0" err="1" smtClean="0"/>
              <a:t>tertinggi</a:t>
            </a:r>
            <a:r>
              <a:rPr lang="en-US" dirty="0" smtClean="0"/>
              <a:t> </a:t>
            </a:r>
            <a:r>
              <a:rPr lang="en-US" dirty="0" err="1" smtClean="0"/>
              <a:t>dan</a:t>
            </a:r>
            <a:r>
              <a:rPr lang="en-US" dirty="0" smtClean="0"/>
              <a:t> </a:t>
            </a:r>
            <a:r>
              <a:rPr lang="en-US" dirty="0" err="1" smtClean="0"/>
              <a:t>kontrol</a:t>
            </a:r>
            <a:r>
              <a:rPr lang="en-US" dirty="0" smtClean="0"/>
              <a:t> </a:t>
            </a:r>
            <a:r>
              <a:rPr lang="en-US" dirty="0" err="1" smtClean="0"/>
              <a:t>manajemen</a:t>
            </a:r>
            <a:r>
              <a:rPr lang="en-US" dirty="0" smtClean="0"/>
              <a:t> </a:t>
            </a:r>
            <a:r>
              <a:rPr lang="en-US" dirty="0" err="1" smtClean="0"/>
              <a:t>atas</a:t>
            </a:r>
            <a:r>
              <a:rPr lang="en-US" dirty="0" smtClean="0"/>
              <a:t> </a:t>
            </a:r>
            <a:r>
              <a:rPr lang="en-US" dirty="0" err="1" smtClean="0"/>
              <a:t>sumber</a:t>
            </a:r>
            <a:r>
              <a:rPr lang="en-US" dirty="0" smtClean="0"/>
              <a:t> </a:t>
            </a:r>
            <a:r>
              <a:rPr lang="en-US" dirty="0" err="1" smtClean="0"/>
              <a:t>daya</a:t>
            </a:r>
            <a:r>
              <a:rPr lang="en-US" dirty="0" smtClean="0"/>
              <a:t> IT </a:t>
            </a:r>
            <a:r>
              <a:rPr lang="en-US" dirty="0" err="1" smtClean="0"/>
              <a:t>Anda</a:t>
            </a:r>
            <a:r>
              <a:rPr lang="en-US" dirty="0" smtClean="0"/>
              <a:t> </a:t>
            </a:r>
            <a:r>
              <a:rPr lang="en-US" dirty="0" err="1" smtClean="0"/>
              <a:t>dan</a:t>
            </a:r>
            <a:r>
              <a:rPr lang="en-US" dirty="0" smtClean="0"/>
              <a:t> paling </a:t>
            </a:r>
            <a:r>
              <a:rPr lang="en-US" dirty="0" err="1" smtClean="0"/>
              <a:t>mirip</a:t>
            </a:r>
            <a:r>
              <a:rPr lang="en-US" dirty="0" smtClean="0"/>
              <a:t> </a:t>
            </a:r>
            <a:r>
              <a:rPr lang="en-US" dirty="0" err="1" smtClean="0"/>
              <a:t>dengan</a:t>
            </a:r>
            <a:r>
              <a:rPr lang="en-US" dirty="0" smtClean="0"/>
              <a:t> </a:t>
            </a:r>
            <a:r>
              <a:rPr lang="en-US" dirty="0" err="1" smtClean="0"/>
              <a:t>sumber</a:t>
            </a:r>
            <a:r>
              <a:rPr lang="en-US" dirty="0" smtClean="0"/>
              <a:t> </a:t>
            </a:r>
            <a:r>
              <a:rPr lang="en-US" dirty="0" err="1" smtClean="0"/>
              <a:t>daya</a:t>
            </a:r>
            <a:r>
              <a:rPr lang="en-US" dirty="0" smtClean="0"/>
              <a:t> IT yang </a:t>
            </a:r>
            <a:r>
              <a:rPr lang="en-US" dirty="0" err="1" smtClean="0"/>
              <a:t>ada</a:t>
            </a:r>
            <a:r>
              <a:rPr lang="en-US" dirty="0" smtClean="0"/>
              <a:t> yang </a:t>
            </a:r>
            <a:r>
              <a:rPr lang="en-US" dirty="0" err="1" smtClean="0"/>
              <a:t>banyak</a:t>
            </a:r>
            <a:r>
              <a:rPr lang="en-US" dirty="0" smtClean="0"/>
              <a:t> </a:t>
            </a:r>
            <a:r>
              <a:rPr lang="en-US" dirty="0" err="1" smtClean="0"/>
              <a:t>dikenal</a:t>
            </a:r>
            <a:r>
              <a:rPr lang="en-US" dirty="0" smtClean="0"/>
              <a:t> </a:t>
            </a:r>
            <a:r>
              <a:rPr lang="en-US" dirty="0" err="1" smtClean="0"/>
              <a:t>oleh</a:t>
            </a:r>
            <a:r>
              <a:rPr lang="en-US" dirty="0" smtClean="0"/>
              <a:t> </a:t>
            </a:r>
            <a:r>
              <a:rPr lang="en-US" dirty="0" err="1" smtClean="0"/>
              <a:t>departemen</a:t>
            </a:r>
            <a:r>
              <a:rPr lang="en-US" dirty="0" smtClean="0"/>
              <a:t> IT </a:t>
            </a:r>
            <a:r>
              <a:rPr lang="en-US" dirty="0" err="1" smtClean="0"/>
              <a:t>dan</a:t>
            </a:r>
            <a:r>
              <a:rPr lang="en-US" dirty="0" smtClean="0"/>
              <a:t> </a:t>
            </a:r>
            <a:r>
              <a:rPr lang="en-US" dirty="0" err="1" smtClean="0"/>
              <a:t>pengembang</a:t>
            </a:r>
            <a:r>
              <a:rPr lang="en-US" dirty="0" smtClean="0"/>
              <a:t> </a:t>
            </a:r>
            <a:r>
              <a:rPr lang="en-US" dirty="0" err="1" smtClean="0"/>
              <a:t>saat</a:t>
            </a:r>
            <a:r>
              <a:rPr lang="en-US" dirty="0" smtClean="0"/>
              <a:t> </a:t>
            </a:r>
            <a:r>
              <a:rPr lang="en-US" dirty="0" err="1" smtClean="0"/>
              <a:t>ini</a:t>
            </a:r>
            <a:r>
              <a:rPr lang="en-US" dirty="0" smtClean="0"/>
              <a:t>.</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8</a:t>
            </a:fld>
            <a:endParaRPr lang="id-ID"/>
          </a:p>
        </p:txBody>
      </p:sp>
    </p:spTree>
    <p:extLst>
      <p:ext uri="{BB962C8B-B14F-4D97-AF65-F5344CB8AC3E}">
        <p14:creationId xmlns:p14="http://schemas.microsoft.com/office/powerpoint/2010/main" val="119188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Sejak</a:t>
            </a:r>
            <a:r>
              <a:rPr lang="en-US" dirty="0" smtClean="0"/>
              <a:t> proses </a:t>
            </a:r>
            <a:r>
              <a:rPr lang="en-US" dirty="0" err="1" smtClean="0"/>
              <a:t>dilakukan</a:t>
            </a:r>
            <a:r>
              <a:rPr lang="en-US" dirty="0" smtClean="0"/>
              <a:t> </a:t>
            </a:r>
            <a:r>
              <a:rPr lang="en-US" dirty="0" err="1" smtClean="0"/>
              <a:t>menggunakan</a:t>
            </a:r>
            <a:r>
              <a:rPr lang="en-US" dirty="0" smtClean="0"/>
              <a:t> script, </a:t>
            </a:r>
            <a:r>
              <a:rPr lang="en-US" dirty="0" err="1" smtClean="0"/>
              <a:t>anda</a:t>
            </a:r>
            <a:r>
              <a:rPr lang="en-US" dirty="0" smtClean="0"/>
              <a:t> </a:t>
            </a:r>
            <a:r>
              <a:rPr lang="en-US" dirty="0" err="1" smtClean="0"/>
              <a:t>dapat</a:t>
            </a:r>
            <a:r>
              <a:rPr lang="en-US" dirty="0" smtClean="0"/>
              <a:t> </a:t>
            </a:r>
            <a:r>
              <a:rPr lang="en-US" dirty="0" err="1" smtClean="0"/>
              <a:t>melakukan</a:t>
            </a:r>
            <a:r>
              <a:rPr lang="en-US" dirty="0" smtClean="0"/>
              <a:t> </a:t>
            </a:r>
            <a:r>
              <a:rPr lang="en-US" dirty="0" err="1" smtClean="0"/>
              <a:t>konversi</a:t>
            </a:r>
            <a:r>
              <a:rPr lang="en-US" dirty="0" smtClean="0"/>
              <a:t> P2V </a:t>
            </a:r>
            <a:r>
              <a:rPr lang="en-US" dirty="0" err="1" smtClean="0"/>
              <a:t>dengan</a:t>
            </a:r>
            <a:r>
              <a:rPr lang="en-US" dirty="0" smtClean="0"/>
              <a:t> </a:t>
            </a:r>
            <a:r>
              <a:rPr lang="en-US" dirty="0" err="1" smtClean="0"/>
              <a:t>sekala</a:t>
            </a:r>
            <a:r>
              <a:rPr lang="en-US" dirty="0" smtClean="0"/>
              <a:t> </a:t>
            </a:r>
            <a:r>
              <a:rPr lang="en-US" dirty="0" err="1" smtClean="0"/>
              <a:t>besar</a:t>
            </a:r>
            <a:r>
              <a:rPr lang="en-US" dirty="0" smtClean="0"/>
              <a:t> </a:t>
            </a:r>
            <a:r>
              <a:rPr lang="en-US" dirty="0" err="1" smtClean="0"/>
              <a:t>melalui</a:t>
            </a:r>
            <a:r>
              <a:rPr lang="en-US" dirty="0" smtClean="0"/>
              <a:t> command line </a:t>
            </a:r>
            <a:r>
              <a:rPr lang="en-US" dirty="0" err="1" smtClean="0"/>
              <a:t>pada</a:t>
            </a:r>
            <a:r>
              <a:rPr lang="en-US" dirty="0" smtClean="0"/>
              <a:t> windows </a:t>
            </a:r>
            <a:r>
              <a:rPr lang="en-US" dirty="0" err="1" smtClean="0"/>
              <a:t>powershell</a:t>
            </a:r>
            <a:r>
              <a:rPr lang="en-US" dirty="0" smtClean="0"/>
              <a:t> proses </a:t>
            </a:r>
            <a:r>
              <a:rPr lang="en-US" dirty="0" err="1" smtClean="0"/>
              <a:t>konversi</a:t>
            </a:r>
            <a:r>
              <a:rPr lang="en-US" dirty="0" smtClean="0"/>
              <a:t> P2Vmengambil image </a:t>
            </a:r>
            <a:r>
              <a:rPr lang="en-US" dirty="0" err="1" smtClean="0"/>
              <a:t>dari</a:t>
            </a:r>
            <a:r>
              <a:rPr lang="en-US" dirty="0" smtClean="0"/>
              <a:t> </a:t>
            </a:r>
            <a:r>
              <a:rPr lang="en-US" dirty="0" err="1" smtClean="0"/>
              <a:t>harddisk</a:t>
            </a:r>
            <a:r>
              <a:rPr lang="en-US" dirty="0" smtClean="0"/>
              <a:t> </a:t>
            </a:r>
            <a:r>
              <a:rPr lang="en-US" dirty="0" err="1" smtClean="0"/>
              <a:t>sumber</a:t>
            </a:r>
            <a:r>
              <a:rPr lang="en-US" dirty="0" smtClean="0"/>
              <a:t> </a:t>
            </a:r>
            <a:r>
              <a:rPr lang="en-US" dirty="0" err="1" smtClean="0"/>
              <a:t>dan</a:t>
            </a:r>
            <a:r>
              <a:rPr lang="en-US" dirty="0" smtClean="0"/>
              <a:t> </a:t>
            </a:r>
            <a:r>
              <a:rPr lang="en-US" dirty="0" err="1" smtClean="0"/>
              <a:t>modifikasi</a:t>
            </a:r>
            <a:r>
              <a:rPr lang="en-US" dirty="0" smtClean="0"/>
              <a:t> </a:t>
            </a:r>
            <a:r>
              <a:rPr lang="en-US" dirty="0" err="1" smtClean="0"/>
              <a:t>sistem</a:t>
            </a:r>
            <a:r>
              <a:rPr lang="en-US" dirty="0" smtClean="0"/>
              <a:t> </a:t>
            </a:r>
            <a:r>
              <a:rPr lang="en-US" dirty="0" err="1" smtClean="0"/>
              <a:t>overasi</a:t>
            </a:r>
            <a:r>
              <a:rPr lang="en-US" dirty="0" smtClean="0"/>
              <a:t> </a:t>
            </a:r>
            <a:r>
              <a:rPr lang="en-US" dirty="0" err="1" smtClean="0"/>
              <a:t>dan</a:t>
            </a:r>
            <a:r>
              <a:rPr lang="en-US" dirty="0" smtClean="0"/>
              <a:t> </a:t>
            </a:r>
            <a:r>
              <a:rPr lang="en-US" dirty="0" err="1" smtClean="0"/>
              <a:t>drivernya</a:t>
            </a:r>
            <a:r>
              <a:rPr lang="en-US" dirty="0" smtClean="0"/>
              <a:t> gar </a:t>
            </a:r>
            <a:r>
              <a:rPr lang="en-US" dirty="0" err="1" smtClean="0"/>
              <a:t>kompatible</a:t>
            </a:r>
            <a:r>
              <a:rPr lang="en-US" dirty="0" smtClean="0"/>
              <a:t> </a:t>
            </a:r>
            <a:r>
              <a:rPr lang="en-US" dirty="0" err="1" smtClean="0"/>
              <a:t>dengan</a:t>
            </a:r>
            <a:r>
              <a:rPr lang="en-US" dirty="0" smtClean="0"/>
              <a:t> Hyper-V </a:t>
            </a:r>
            <a:r>
              <a:rPr lang="en-US" dirty="0" err="1" smtClean="0"/>
              <a:t>atau</a:t>
            </a:r>
            <a:r>
              <a:rPr lang="en-US" dirty="0" smtClean="0"/>
              <a:t> hardware virtual server.</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38</a:t>
            </a:fld>
            <a:endParaRPr lang="id-ID"/>
          </a:p>
        </p:txBody>
      </p:sp>
    </p:spTree>
    <p:extLst>
      <p:ext uri="{BB962C8B-B14F-4D97-AF65-F5344CB8AC3E}">
        <p14:creationId xmlns:p14="http://schemas.microsoft.com/office/powerpoint/2010/main" val="458879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39</a:t>
            </a:fld>
            <a:endParaRPr lang="id-ID"/>
          </a:p>
        </p:txBody>
      </p:sp>
    </p:spTree>
    <p:extLst>
      <p:ext uri="{BB962C8B-B14F-4D97-AF65-F5344CB8AC3E}">
        <p14:creationId xmlns:p14="http://schemas.microsoft.com/office/powerpoint/2010/main" val="1995096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41</a:t>
            </a:fld>
            <a:endParaRPr lang="id-ID"/>
          </a:p>
        </p:txBody>
      </p:sp>
    </p:spTree>
    <p:extLst>
      <p:ext uri="{BB962C8B-B14F-4D97-AF65-F5344CB8AC3E}">
        <p14:creationId xmlns:p14="http://schemas.microsoft.com/office/powerpoint/2010/main" val="408378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42</a:t>
            </a:fld>
            <a:endParaRPr lang="id-ID"/>
          </a:p>
        </p:txBody>
      </p:sp>
    </p:spTree>
    <p:extLst>
      <p:ext uri="{BB962C8B-B14F-4D97-AF65-F5344CB8AC3E}">
        <p14:creationId xmlns:p14="http://schemas.microsoft.com/office/powerpoint/2010/main" val="686272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44</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itchFamily="34" charset="0"/>
              <a:buChar char="•"/>
            </a:pPr>
            <a:r>
              <a:rPr lang="en-US" sz="1200" dirty="0" err="1" smtClean="0">
                <a:solidFill>
                  <a:schemeClr val="tx1"/>
                </a:solidFill>
              </a:rPr>
              <a:t>Teknik</a:t>
            </a:r>
            <a:r>
              <a:rPr lang="en-US" sz="1200" dirty="0" smtClean="0">
                <a:solidFill>
                  <a:schemeClr val="tx1"/>
                </a:solidFill>
              </a:rPr>
              <a:t> </a:t>
            </a:r>
            <a:r>
              <a:rPr lang="en-US" sz="1200" i="1" dirty="0" smtClean="0">
                <a:solidFill>
                  <a:schemeClr val="tx1"/>
                </a:solidFill>
              </a:rPr>
              <a:t>traffic flooding </a:t>
            </a:r>
            <a:r>
              <a:rPr lang="en-US" sz="1200" i="1" dirty="0" err="1" smtClean="0">
                <a:solidFill>
                  <a:schemeClr val="tx1"/>
                </a:solidFill>
              </a:rPr>
              <a:t>yaitu</a:t>
            </a:r>
            <a:r>
              <a:rPr lang="en-US" sz="1200" i="1" dirty="0" smtClean="0">
                <a:solidFill>
                  <a:schemeClr val="tx1"/>
                </a:solidFill>
              </a:rPr>
              <a:t> </a:t>
            </a:r>
            <a:r>
              <a:rPr lang="en-US" sz="1200" dirty="0" err="1" smtClean="0">
                <a:solidFill>
                  <a:schemeClr val="tx1"/>
                </a:solidFill>
              </a:rPr>
              <a:t>Membanjiri</a:t>
            </a:r>
            <a:r>
              <a:rPr lang="en-US" sz="1200" dirty="0" smtClean="0">
                <a:solidFill>
                  <a:schemeClr val="tx1"/>
                </a:solidFill>
              </a:rPr>
              <a:t> </a:t>
            </a:r>
            <a:r>
              <a:rPr lang="en-US" sz="1200" dirty="0" err="1" smtClean="0">
                <a:solidFill>
                  <a:schemeClr val="tx1"/>
                </a:solidFill>
              </a:rPr>
              <a:t>lalu</a:t>
            </a:r>
            <a:r>
              <a:rPr lang="en-US" sz="1200" dirty="0" smtClean="0">
                <a:solidFill>
                  <a:schemeClr val="tx1"/>
                </a:solidFill>
              </a:rPr>
              <a:t> </a:t>
            </a:r>
            <a:r>
              <a:rPr lang="en-US" sz="1200" dirty="0" err="1" smtClean="0">
                <a:solidFill>
                  <a:schemeClr val="tx1"/>
                </a:solidFill>
              </a:rPr>
              <a:t>lintas</a:t>
            </a:r>
            <a:r>
              <a:rPr lang="en-US" sz="1200" dirty="0" smtClean="0">
                <a:solidFill>
                  <a:schemeClr val="tx1"/>
                </a:solidFill>
              </a:rPr>
              <a:t> </a:t>
            </a:r>
            <a:r>
              <a:rPr lang="en-US" sz="1200" dirty="0" err="1" smtClean="0">
                <a:solidFill>
                  <a:schemeClr val="tx1"/>
                </a:solidFill>
              </a:rPr>
              <a:t>jaringan</a:t>
            </a:r>
            <a:r>
              <a:rPr lang="en-US" sz="1200" dirty="0" smtClean="0">
                <a:solidFill>
                  <a:schemeClr val="tx1"/>
                </a:solidFill>
              </a:rPr>
              <a:t> </a:t>
            </a:r>
            <a:r>
              <a:rPr lang="en-US" sz="1200" dirty="0" err="1" smtClean="0">
                <a:solidFill>
                  <a:schemeClr val="tx1"/>
                </a:solidFill>
              </a:rPr>
              <a:t>dengan</a:t>
            </a:r>
            <a:r>
              <a:rPr lang="en-US" sz="1200" dirty="0" smtClean="0">
                <a:solidFill>
                  <a:schemeClr val="tx1"/>
                </a:solidFill>
              </a:rPr>
              <a:t> </a:t>
            </a:r>
            <a:r>
              <a:rPr lang="en-US" sz="1200" dirty="0" err="1" smtClean="0">
                <a:solidFill>
                  <a:schemeClr val="tx1"/>
                </a:solidFill>
              </a:rPr>
              <a:t>banyak</a:t>
            </a:r>
            <a:r>
              <a:rPr lang="en-US" sz="1200" dirty="0" smtClean="0">
                <a:solidFill>
                  <a:schemeClr val="tx1"/>
                </a:solidFill>
              </a:rPr>
              <a:t> data.</a:t>
            </a:r>
          </a:p>
          <a:p>
            <a:pPr marL="171450" indent="-171450">
              <a:lnSpc>
                <a:spcPct val="150000"/>
              </a:lnSpc>
              <a:buFont typeface="Arial" pitchFamily="34" charset="0"/>
              <a:buChar char="•"/>
            </a:pPr>
            <a:r>
              <a:rPr lang="en-US" sz="1200" dirty="0" err="1" smtClean="0">
                <a:solidFill>
                  <a:schemeClr val="tx1"/>
                </a:solidFill>
              </a:rPr>
              <a:t>Teknik</a:t>
            </a:r>
            <a:r>
              <a:rPr lang="en-US" sz="1200" dirty="0" smtClean="0">
                <a:solidFill>
                  <a:schemeClr val="tx1"/>
                </a:solidFill>
              </a:rPr>
              <a:t> </a:t>
            </a:r>
            <a:r>
              <a:rPr lang="en-US" sz="1200" i="1" dirty="0" smtClean="0">
                <a:solidFill>
                  <a:schemeClr val="tx1"/>
                </a:solidFill>
              </a:rPr>
              <a:t>request flooding</a:t>
            </a:r>
            <a:r>
              <a:rPr lang="en-US" sz="1200" dirty="0" smtClean="0">
                <a:solidFill>
                  <a:schemeClr val="tx1"/>
                </a:solidFill>
              </a:rPr>
              <a:t>. </a:t>
            </a:r>
            <a:r>
              <a:rPr lang="en-US" sz="1200" dirty="0" err="1" smtClean="0">
                <a:solidFill>
                  <a:schemeClr val="tx1"/>
                </a:solidFill>
              </a:rPr>
              <a:t>Membanjiri</a:t>
            </a:r>
            <a:r>
              <a:rPr lang="en-US" sz="1200" dirty="0" smtClean="0">
                <a:solidFill>
                  <a:schemeClr val="tx1"/>
                </a:solidFill>
              </a:rPr>
              <a:t> </a:t>
            </a:r>
            <a:r>
              <a:rPr lang="en-US" sz="1200" dirty="0" err="1" smtClean="0">
                <a:solidFill>
                  <a:schemeClr val="tx1"/>
                </a:solidFill>
              </a:rPr>
              <a:t>jaringan</a:t>
            </a:r>
            <a:r>
              <a:rPr lang="en-US" sz="1200" dirty="0" smtClean="0">
                <a:solidFill>
                  <a:schemeClr val="tx1"/>
                </a:solidFill>
              </a:rPr>
              <a:t> </a:t>
            </a:r>
            <a:r>
              <a:rPr lang="en-US" sz="1200" dirty="0" err="1" smtClean="0">
                <a:solidFill>
                  <a:schemeClr val="tx1"/>
                </a:solidFill>
              </a:rPr>
              <a:t>dengan</a:t>
            </a:r>
            <a:r>
              <a:rPr lang="en-US" sz="1200" dirty="0" smtClean="0">
                <a:solidFill>
                  <a:schemeClr val="tx1"/>
                </a:solidFill>
              </a:rPr>
              <a:t> </a:t>
            </a:r>
            <a:r>
              <a:rPr lang="en-US" sz="1200" dirty="0" err="1" smtClean="0">
                <a:solidFill>
                  <a:schemeClr val="tx1"/>
                </a:solidFill>
              </a:rPr>
              <a:t>banyak</a:t>
            </a:r>
            <a:r>
              <a:rPr lang="en-US" sz="1200" dirty="0" smtClean="0">
                <a:solidFill>
                  <a:schemeClr val="tx1"/>
                </a:solidFill>
              </a:rPr>
              <a:t> request. </a:t>
            </a:r>
          </a:p>
          <a:p>
            <a:pPr marL="171450" indent="-171450">
              <a:lnSpc>
                <a:spcPct val="150000"/>
              </a:lnSpc>
              <a:buFont typeface="Arial" pitchFamily="34" charset="0"/>
              <a:buChar char="•"/>
            </a:pPr>
            <a:r>
              <a:rPr lang="en-US" sz="1200" dirty="0" err="1" smtClean="0">
                <a:solidFill>
                  <a:schemeClr val="tx1"/>
                </a:solidFill>
              </a:rPr>
              <a:t>Mengganggu</a:t>
            </a:r>
            <a:r>
              <a:rPr lang="en-US" sz="1200" dirty="0" smtClean="0">
                <a:solidFill>
                  <a:schemeClr val="tx1"/>
                </a:solidFill>
              </a:rPr>
              <a:t> </a:t>
            </a:r>
            <a:r>
              <a:rPr lang="en-US" sz="1200" dirty="0" err="1" smtClean="0">
                <a:solidFill>
                  <a:schemeClr val="tx1"/>
                </a:solidFill>
              </a:rPr>
              <a:t>komunikasi</a:t>
            </a:r>
            <a:r>
              <a:rPr lang="en-US" sz="1200" dirty="0" smtClean="0">
                <a:solidFill>
                  <a:schemeClr val="tx1"/>
                </a:solidFill>
              </a:rPr>
              <a:t> </a:t>
            </a:r>
            <a:r>
              <a:rPr lang="en-US" sz="1200" dirty="0" err="1" smtClean="0">
                <a:solidFill>
                  <a:schemeClr val="tx1"/>
                </a:solidFill>
              </a:rPr>
              <a:t>antara</a:t>
            </a:r>
            <a:r>
              <a:rPr lang="en-US" sz="1200" dirty="0" smtClean="0">
                <a:solidFill>
                  <a:schemeClr val="tx1"/>
                </a:solidFill>
              </a:rPr>
              <a:t> </a:t>
            </a:r>
            <a:r>
              <a:rPr lang="en-US" sz="1200" dirty="0" err="1" smtClean="0">
                <a:solidFill>
                  <a:schemeClr val="tx1"/>
                </a:solidFill>
              </a:rPr>
              <a:t>sebuah</a:t>
            </a:r>
            <a:r>
              <a:rPr lang="en-US" sz="1200" dirty="0" smtClean="0">
                <a:solidFill>
                  <a:schemeClr val="tx1"/>
                </a:solidFill>
              </a:rPr>
              <a:t> host </a:t>
            </a:r>
            <a:r>
              <a:rPr lang="en-US" sz="1200" dirty="0" err="1" smtClean="0">
                <a:solidFill>
                  <a:schemeClr val="tx1"/>
                </a:solidFill>
              </a:rPr>
              <a:t>dan</a:t>
            </a:r>
            <a:r>
              <a:rPr lang="en-US" sz="1200" dirty="0" smtClean="0">
                <a:solidFill>
                  <a:schemeClr val="tx1"/>
                </a:solidFill>
              </a:rPr>
              <a:t> </a:t>
            </a:r>
            <a:r>
              <a:rPr lang="en-US" sz="1200" dirty="0" err="1" smtClean="0">
                <a:solidFill>
                  <a:schemeClr val="tx1"/>
                </a:solidFill>
              </a:rPr>
              <a:t>kliennya</a:t>
            </a:r>
            <a:r>
              <a:rPr lang="en-US" sz="1200" dirty="0" smtClean="0">
                <a:solidFill>
                  <a:schemeClr val="tx1"/>
                </a:solidFill>
              </a:rPr>
              <a:t> yang </a:t>
            </a:r>
            <a:r>
              <a:rPr lang="en-US" sz="1200" dirty="0" err="1" smtClean="0">
                <a:solidFill>
                  <a:schemeClr val="tx1"/>
                </a:solidFill>
              </a:rPr>
              <a:t>terdaftar</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50</a:t>
            </a:fld>
            <a:endParaRPr lang="id-ID"/>
          </a:p>
        </p:txBody>
      </p:sp>
    </p:spTree>
    <p:extLst>
      <p:ext uri="{BB962C8B-B14F-4D97-AF65-F5344CB8AC3E}">
        <p14:creationId xmlns:p14="http://schemas.microsoft.com/office/powerpoint/2010/main" val="549638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dirty="0" err="1" smtClean="0">
                <a:solidFill>
                  <a:schemeClr val="tx1"/>
                </a:solidFill>
              </a:rPr>
              <a:t>Mengunakan</a:t>
            </a:r>
            <a:r>
              <a:rPr lang="en-ID" sz="1200" dirty="0" smtClean="0">
                <a:solidFill>
                  <a:schemeClr val="tx1"/>
                </a:solidFill>
              </a:rPr>
              <a:t> </a:t>
            </a:r>
            <a:r>
              <a:rPr lang="id-ID" sz="1200" dirty="0" smtClean="0">
                <a:solidFill>
                  <a:schemeClr val="tx1"/>
                </a:solidFill>
              </a:rPr>
              <a:t>sumber daya komputasi, seperti bandwidth, ruang disk, atau waktu CPU..</a:t>
            </a:r>
            <a:endParaRPr lang="en-ID" sz="1200" dirty="0" smtClean="0">
              <a:solidFill>
                <a:schemeClr val="tx1"/>
              </a:solidFill>
            </a:endParaRPr>
          </a:p>
          <a:p>
            <a:r>
              <a:rPr lang="id-ID" sz="1200" dirty="0" smtClean="0">
                <a:solidFill>
                  <a:schemeClr val="tx1"/>
                </a:solidFill>
              </a:rPr>
              <a:t>Gangguan</a:t>
            </a:r>
            <a:r>
              <a:rPr lang="en-ID" sz="1200" dirty="0" smtClean="0">
                <a:solidFill>
                  <a:schemeClr val="tx1"/>
                </a:solidFill>
              </a:rPr>
              <a:t> </a:t>
            </a:r>
            <a:r>
              <a:rPr lang="id-ID" sz="1200" dirty="0" smtClean="0">
                <a:solidFill>
                  <a:schemeClr val="tx1"/>
                </a:solidFill>
              </a:rPr>
              <a:t>informasi konfigurasi, seperti informasi perutean</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51</a:t>
            </a:fld>
            <a:endParaRPr lang="id-ID"/>
          </a:p>
        </p:txBody>
      </p:sp>
    </p:spTree>
    <p:extLst>
      <p:ext uri="{BB962C8B-B14F-4D97-AF65-F5344CB8AC3E}">
        <p14:creationId xmlns:p14="http://schemas.microsoft.com/office/powerpoint/2010/main" val="3596009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kern="1200" dirty="0" smtClean="0">
                <a:solidFill>
                  <a:schemeClr val="tx1"/>
                </a:solidFill>
                <a:effectLst/>
                <a:latin typeface="+mn-lt"/>
                <a:ea typeface="+mn-ea"/>
                <a:cs typeface="+mn-cs"/>
              </a:rPr>
              <a:t>Ping </a:t>
            </a:r>
            <a:r>
              <a:rPr lang="en-US" sz="1200" kern="1200" dirty="0" err="1" smtClean="0">
                <a:solidFill>
                  <a:schemeClr val="tx1"/>
                </a:solidFill>
                <a:effectLst/>
                <a:latin typeface="+mn-lt"/>
                <a:ea typeface="+mn-ea"/>
                <a:cs typeface="+mn-cs"/>
              </a:rPr>
              <a:t>biasanya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digunakan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memeriksa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keberadaan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sebuah</a:t>
            </a:r>
            <a:r>
              <a:rPr lang="en-US" sz="1200" kern="1200" dirty="0" smtClean="0">
                <a:solidFill>
                  <a:schemeClr val="tx1"/>
                </a:solidFill>
                <a:effectLst/>
                <a:latin typeface="+mn-lt"/>
                <a:ea typeface="+mn-ea"/>
                <a:cs typeface="+mn-cs"/>
              </a:rPr>
              <a:t> host. </a:t>
            </a:r>
            <a:r>
              <a:rPr lang="en-US" sz="1200" kern="1200" dirty="0" err="1" smtClean="0">
                <a:solidFill>
                  <a:schemeClr val="tx1"/>
                </a:solidFill>
                <a:effectLst/>
                <a:latin typeface="+mn-lt"/>
                <a:ea typeface="+mn-ea"/>
                <a:cs typeface="+mn-cs"/>
              </a:rPr>
              <a:t>Atau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alamat</a:t>
            </a:r>
            <a:r>
              <a:rPr lang="en-US" sz="1200" kern="1200" dirty="0" smtClean="0">
                <a:solidFill>
                  <a:schemeClr val="tx1"/>
                </a:solidFill>
                <a:effectLst/>
                <a:latin typeface="+mn-lt"/>
                <a:ea typeface="+mn-ea"/>
                <a:cs typeface="+mn-cs"/>
              </a:rPr>
              <a:t> IP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sebuah</a:t>
            </a:r>
            <a:r>
              <a:rPr lang="en-US" sz="1200" kern="1200" dirty="0" smtClean="0">
                <a:solidFill>
                  <a:schemeClr val="tx1"/>
                </a:solidFill>
                <a:effectLst/>
                <a:latin typeface="+mn-lt"/>
                <a:ea typeface="+mn-ea"/>
                <a:cs typeface="+mn-cs"/>
              </a:rPr>
              <a:t> website.</a:t>
            </a:r>
            <a:endParaRPr lang="id-ID" sz="1200" kern="1200" dirty="0" smtClean="0">
              <a:solidFill>
                <a:schemeClr val="tx1"/>
              </a:solidFill>
              <a:effectLst/>
              <a:latin typeface="+mn-lt"/>
              <a:ea typeface="+mn-ea"/>
              <a:cs typeface="+mn-cs"/>
            </a:endParaRPr>
          </a:p>
          <a:p>
            <a:pPr marL="171450" indent="-171450">
              <a:buFontTx/>
              <a:buChar char="-"/>
            </a:pPr>
            <a:endParaRPr lang="id-ID" sz="1200" kern="1200" dirty="0" smtClean="0">
              <a:solidFill>
                <a:schemeClr val="tx1"/>
              </a:solidFill>
              <a:effectLst/>
              <a:latin typeface="+mn-lt"/>
              <a:ea typeface="+mn-ea"/>
              <a:cs typeface="+mn-cs"/>
            </a:endParaRPr>
          </a:p>
          <a:p>
            <a:pPr marL="171450" indent="-171450">
              <a:buFontTx/>
              <a:buChar char="-"/>
            </a:pPr>
            <a:r>
              <a:rPr lang="id-ID" dirty="0" smtClean="0"/>
              <a:t>Syn flooding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Saat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komputer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memutuskan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memulai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komunikasi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komputer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pengirim</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penyerang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mengirimkan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syn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penerima</a:t>
            </a:r>
            <a:r>
              <a:rPr lang="en-US" sz="1200" kern="1200" dirty="0" smtClean="0">
                <a:solidFill>
                  <a:schemeClr val="tx1"/>
                </a:solidFill>
                <a:effectLst/>
                <a:latin typeface="+mn-lt"/>
                <a:ea typeface="+mn-ea"/>
                <a:cs typeface="+mn-cs"/>
              </a:rPr>
              <a:t>(target) pun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menjawab</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mengirimkan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syn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ack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komputer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pengirim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Seharusnya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setelah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menerima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balasan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syn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ack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penerima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pengirim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pemngirimkan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ack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penerima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melakukan</a:t>
            </a:r>
            <a:r>
              <a:rPr lang="en-US" sz="1200" kern="1200" dirty="0" smtClean="0">
                <a:solidFill>
                  <a:schemeClr val="tx1"/>
                </a:solidFill>
                <a:effectLst/>
                <a:latin typeface="+mn-lt"/>
                <a:ea typeface="+mn-ea"/>
                <a:cs typeface="+mn-cs"/>
              </a:rPr>
              <a:t> proses handshake.</a:t>
            </a:r>
            <a:endParaRPr lang="en-US" dirty="0" smtClean="0"/>
          </a:p>
          <a:p>
            <a:pPr marL="0" indent="0">
              <a:buFontTx/>
              <a:buNone/>
            </a:pPr>
            <a:endParaRPr lang="id-ID" dirty="0" smtClean="0"/>
          </a:p>
          <a:p>
            <a:pPr marL="171450" indent="-171450">
              <a:buFontTx/>
              <a:buChar char="-"/>
            </a:pPr>
            <a:r>
              <a:rPr lang="id-ID" dirty="0" smtClean="0"/>
              <a:t>Udp flood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Karena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sifatnya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itulah</a:t>
            </a:r>
            <a:r>
              <a:rPr lang="en-US" sz="1200" kern="1200" dirty="0" smtClean="0">
                <a:solidFill>
                  <a:schemeClr val="tx1"/>
                </a:solidFill>
                <a:effectLst/>
                <a:latin typeface="+mn-lt"/>
                <a:ea typeface="+mn-ea"/>
                <a:cs typeface="+mn-cs"/>
              </a:rPr>
              <a:t> UDP flood </a:t>
            </a:r>
            <a:r>
              <a:rPr lang="en-US" sz="1200" kern="1200" dirty="0" err="1" smtClean="0">
                <a:solidFill>
                  <a:schemeClr val="tx1"/>
                </a:solidFill>
                <a:effectLst/>
                <a:latin typeface="+mn-lt"/>
                <a:ea typeface="+mn-ea"/>
                <a:cs typeface="+mn-cs"/>
              </a:rPr>
              <a:t>cukup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mudah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dilakukan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Sejumlah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paket</a:t>
            </a:r>
            <a:r>
              <a:rPr lang="en-US" sz="1200" kern="1200" dirty="0" smtClean="0">
                <a:solidFill>
                  <a:schemeClr val="tx1"/>
                </a:solidFill>
                <a:effectLst/>
                <a:latin typeface="+mn-lt"/>
                <a:ea typeface="+mn-ea"/>
                <a:cs typeface="+mn-cs"/>
              </a:rPr>
              <a:t> data yang </a:t>
            </a:r>
            <a:r>
              <a:rPr lang="en-US" sz="1200" kern="1200" dirty="0" err="1" smtClean="0">
                <a:solidFill>
                  <a:schemeClr val="tx1"/>
                </a:solidFill>
                <a:effectLst/>
                <a:latin typeface="+mn-lt"/>
                <a:ea typeface="+mn-ea"/>
                <a:cs typeface="+mn-cs"/>
              </a:rPr>
              <a:t>besar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dikirimkan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begitu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saja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kepada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korban</a:t>
            </a:r>
            <a:r>
              <a:rPr lang="en-US" sz="1200" kern="1200" dirty="0" smtClean="0">
                <a:solidFill>
                  <a:schemeClr val="tx1"/>
                </a:solidFill>
                <a:effectLst/>
                <a:latin typeface="+mn-lt"/>
                <a:ea typeface="+mn-ea"/>
                <a:cs typeface="+mn-cs"/>
              </a:rPr>
              <a:t>.</a:t>
            </a: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52</a:t>
            </a:fld>
            <a:endParaRPr lang="id-ID"/>
          </a:p>
        </p:txBody>
      </p:sp>
    </p:spTree>
    <p:extLst>
      <p:ext uri="{BB962C8B-B14F-4D97-AF65-F5344CB8AC3E}">
        <p14:creationId xmlns:p14="http://schemas.microsoft.com/office/powerpoint/2010/main" val="99573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Penyerangan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tipe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biasanya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berdampak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besar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karena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biasanya</a:t>
            </a:r>
            <a:r>
              <a:rPr lang="en-US" sz="1200" kern="1200" dirty="0" smtClean="0">
                <a:solidFill>
                  <a:schemeClr val="tx1"/>
                </a:solidFill>
                <a:effectLst/>
                <a:latin typeface="+mn-lt"/>
                <a:ea typeface="+mn-ea"/>
                <a:cs typeface="+mn-cs"/>
              </a:rPr>
              <a:t> server- server </a:t>
            </a:r>
            <a:r>
              <a:rPr lang="en-US" sz="1200" kern="1200" dirty="0" err="1" smtClean="0">
                <a:solidFill>
                  <a:schemeClr val="tx1"/>
                </a:solidFill>
                <a:effectLst/>
                <a:latin typeface="+mn-lt"/>
                <a:ea typeface="+mn-ea"/>
                <a:cs typeface="+mn-cs"/>
              </a:rPr>
              <a:t>untuk</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menyerang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mempunyai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bandwith</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besar</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53</a:t>
            </a:fld>
            <a:endParaRPr lang="id-ID"/>
          </a:p>
        </p:txBody>
      </p:sp>
    </p:spTree>
    <p:extLst>
      <p:ext uri="{BB962C8B-B14F-4D97-AF65-F5344CB8AC3E}">
        <p14:creationId xmlns:p14="http://schemas.microsoft.com/office/powerpoint/2010/main" val="565074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Saat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melakukan</a:t>
            </a:r>
            <a:r>
              <a:rPr lang="en-US" sz="1200" kern="1200" dirty="0" smtClean="0">
                <a:solidFill>
                  <a:schemeClr val="tx1"/>
                </a:solidFill>
                <a:effectLst/>
                <a:latin typeface="+mn-lt"/>
                <a:ea typeface="+mn-ea"/>
                <a:cs typeface="+mn-cs"/>
              </a:rPr>
              <a:t> broadcast </a:t>
            </a:r>
            <a:r>
              <a:rPr lang="en-US" sz="1200" kern="1200" dirty="0" err="1" smtClean="0">
                <a:solidFill>
                  <a:schemeClr val="tx1"/>
                </a:solidFill>
                <a:effectLst/>
                <a:latin typeface="+mn-lt"/>
                <a:ea typeface="+mn-ea"/>
                <a:cs typeface="+mn-cs"/>
              </a:rPr>
              <a:t>pada</a:t>
            </a:r>
            <a:r>
              <a:rPr lang="en-US" sz="1200" kern="1200" dirty="0" smtClean="0">
                <a:solidFill>
                  <a:schemeClr val="tx1"/>
                </a:solidFill>
                <a:effectLst/>
                <a:latin typeface="+mn-lt"/>
                <a:ea typeface="+mn-ea"/>
                <a:cs typeface="+mn-cs"/>
              </a:rPr>
              <a:t> broadcast address </a:t>
            </a:r>
            <a:r>
              <a:rPr lang="en-US" sz="1200" kern="1200" dirty="0" err="1" smtClean="0">
                <a:solidFill>
                  <a:schemeClr val="tx1"/>
                </a:solidFill>
                <a:effectLst/>
                <a:latin typeface="+mn-lt"/>
                <a:ea typeface="+mn-ea"/>
                <a:cs typeface="+mn-cs"/>
              </a:rPr>
              <a:t>maka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komputer</a:t>
            </a:r>
            <a:r>
              <a:rPr lang="en-US" sz="1200" kern="1200" dirty="0" smtClean="0">
                <a:solidFill>
                  <a:schemeClr val="tx1"/>
                </a:solidFill>
                <a:effectLst/>
                <a:latin typeface="+mn-lt"/>
                <a:ea typeface="+mn-ea"/>
                <a:cs typeface="+mn-cs"/>
              </a:rPr>
              <a:t> yang </a:t>
            </a:r>
            <a:r>
              <a:rPr lang="en-US" sz="1200" kern="1200" dirty="0" err="1" smtClean="0">
                <a:solidFill>
                  <a:schemeClr val="tx1"/>
                </a:solidFill>
                <a:effectLst/>
                <a:latin typeface="+mn-lt"/>
                <a:ea typeface="+mn-ea"/>
                <a:cs typeface="+mn-cs"/>
              </a:rPr>
              <a:t>terkoneksi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kedalam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jaringan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akan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ikut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menjawab</a:t>
            </a:r>
            <a:r>
              <a:rPr lang="en-US" sz="1200" kern="1200" dirty="0" smtClean="0">
                <a:solidFill>
                  <a:schemeClr val="tx1"/>
                </a:solidFill>
                <a:effectLst/>
                <a:latin typeface="+mn-lt"/>
                <a:ea typeface="+mn-ea"/>
                <a:cs typeface="+mn-cs"/>
              </a:rPr>
              <a:t> request </a:t>
            </a:r>
            <a:r>
              <a:rPr lang="en-US" sz="1200" kern="1200" dirty="0" err="1" smtClean="0">
                <a:solidFill>
                  <a:schemeClr val="tx1"/>
                </a:solidFill>
                <a:effectLst/>
                <a:latin typeface="+mn-lt"/>
                <a:ea typeface="+mn-ea"/>
                <a:cs typeface="+mn-cs"/>
              </a:rPr>
              <a:t>tersebut</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54</a:t>
            </a:fld>
            <a:endParaRPr lang="id-ID"/>
          </a:p>
        </p:txBody>
      </p:sp>
    </p:spTree>
    <p:extLst>
      <p:ext uri="{BB962C8B-B14F-4D97-AF65-F5344CB8AC3E}">
        <p14:creationId xmlns:p14="http://schemas.microsoft.com/office/powerpoint/2010/main" val="213101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err="1" smtClean="0">
                <a:solidFill>
                  <a:schemeClr val="tx1"/>
                </a:solidFill>
              </a:rPr>
              <a:t>Infrastruktur</a:t>
            </a:r>
            <a:r>
              <a:rPr lang="en-US" sz="1200" i="1" dirty="0" smtClean="0">
                <a:solidFill>
                  <a:schemeClr val="tx1"/>
                </a:solidFill>
              </a:rPr>
              <a:t> </a:t>
            </a:r>
            <a:r>
              <a:rPr lang="en-US" sz="1200" i="1" dirty="0" err="1" smtClean="0">
                <a:solidFill>
                  <a:schemeClr val="tx1"/>
                </a:solidFill>
              </a:rPr>
              <a:t>Sebagai</a:t>
            </a:r>
            <a:r>
              <a:rPr lang="en-US" sz="1200" i="1" dirty="0" smtClean="0">
                <a:solidFill>
                  <a:schemeClr val="tx1"/>
                </a:solidFill>
              </a:rPr>
              <a:t> </a:t>
            </a:r>
            <a:r>
              <a:rPr lang="en-US" sz="1200" i="1" dirty="0" err="1" smtClean="0">
                <a:solidFill>
                  <a:schemeClr val="tx1"/>
                </a:solidFill>
              </a:rPr>
              <a:t>Layanan</a:t>
            </a:r>
            <a:r>
              <a:rPr lang="en-US" sz="1200" dirty="0" smtClean="0">
                <a:solidFill>
                  <a:schemeClr val="tx1"/>
                </a:solidFill>
              </a:rPr>
              <a:t>  </a:t>
            </a:r>
            <a:r>
              <a:rPr lang="en-US" sz="1200" i="1" dirty="0" smtClean="0">
                <a:solidFill>
                  <a:schemeClr val="tx1"/>
                </a:solidFill>
              </a:rPr>
              <a:t>(</a:t>
            </a:r>
            <a:r>
              <a:rPr lang="en-US" i="1" dirty="0" err="1" smtClean="0">
                <a:latin typeface="Times New Roman" pitchFamily="18" charset="0"/>
                <a:cs typeface="Times New Roman" pitchFamily="18" charset="0"/>
              </a:rPr>
              <a:t>Iaas</a:t>
            </a:r>
            <a:r>
              <a:rPr lang="en-US" i="0" baseline="0" dirty="0" smtClean="0">
                <a:latin typeface="Times New Roman" pitchFamily="18" charset="0"/>
                <a:cs typeface="Times New Roman" pitchFamily="18" charset="0"/>
              </a:rPr>
              <a:t>) </a:t>
            </a:r>
          </a:p>
          <a:p>
            <a:r>
              <a:rPr lang="en-US" i="0" baseline="0" dirty="0" err="1" smtClean="0">
                <a:latin typeface="Times New Roman" pitchFamily="18" charset="0"/>
                <a:cs typeface="Times New Roman" pitchFamily="18" charset="0"/>
              </a:rPr>
              <a:t>Yaitu</a:t>
            </a:r>
            <a:r>
              <a:rPr lang="en-US" i="0"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memungkinkan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perusaaan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untuk</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memindahkan</a:t>
            </a:r>
            <a:r>
              <a:rPr lang="en-US" baseline="0" dirty="0" smtClean="0">
                <a:latin typeface="Times New Roman" pitchFamily="18" charset="0"/>
                <a:cs typeface="Times New Roman" pitchFamily="18" charset="0"/>
              </a:rPr>
              <a:t> program yang </a:t>
            </a:r>
            <a:r>
              <a:rPr lang="en-US" baseline="0" dirty="0" err="1" smtClean="0">
                <a:latin typeface="Times New Roman" pitchFamily="18" charset="0"/>
                <a:cs typeface="Times New Roman" pitchFamily="18" charset="0"/>
              </a:rPr>
              <a:t>ada</a:t>
            </a:r>
            <a:r>
              <a:rPr lang="en-US" baseline="0" dirty="0" smtClean="0">
                <a:latin typeface="Times New Roman" pitchFamily="18" charset="0"/>
                <a:cs typeface="Times New Roman" pitchFamily="18" charset="0"/>
              </a:rPr>
              <a:t> data </a:t>
            </a:r>
            <a:r>
              <a:rPr lang="en-US" baseline="0" dirty="0" err="1" smtClean="0">
                <a:latin typeface="Times New Roman" pitchFamily="18" charset="0"/>
                <a:cs typeface="Times New Roman" pitchFamily="18" charset="0"/>
              </a:rPr>
              <a:t>kedalam</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awan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dan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menutup</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awan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sendiri</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lokal</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dan</a:t>
            </a:r>
            <a:r>
              <a:rPr lang="en-US" baseline="0" dirty="0" smtClean="0">
                <a:latin typeface="Times New Roman" pitchFamily="18" charset="0"/>
                <a:cs typeface="Times New Roman" pitchFamily="18" charset="0"/>
              </a:rPr>
              <a:t> </a:t>
            </a:r>
            <a:r>
              <a:rPr lang="en-US" baseline="0" dirty="0" err="1" smtClean="0">
                <a:latin typeface="Times New Roman" pitchFamily="18" charset="0"/>
                <a:cs typeface="Times New Roman" pitchFamily="18" charset="0"/>
              </a:rPr>
              <a:t>pusat</a:t>
            </a:r>
            <a:r>
              <a:rPr lang="en-US" baseline="0" dirty="0" smtClean="0">
                <a:latin typeface="Times New Roman" pitchFamily="18" charset="0"/>
                <a:cs typeface="Times New Roman" pitchFamily="18" charset="0"/>
              </a:rPr>
              <a:t> data.</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11</a:t>
            </a:fld>
            <a:endParaRPr lang="id-ID"/>
          </a:p>
        </p:txBody>
      </p:sp>
    </p:spTree>
    <p:extLst>
      <p:ext uri="{BB962C8B-B14F-4D97-AF65-F5344CB8AC3E}">
        <p14:creationId xmlns:p14="http://schemas.microsoft.com/office/powerpoint/2010/main" val="31639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Melakukan</a:t>
            </a:r>
            <a:r>
              <a:rPr lang="en-US" dirty="0" smtClean="0"/>
              <a:t> </a:t>
            </a:r>
            <a:r>
              <a:rPr lang="en-US" dirty="0" err="1" smtClean="0"/>
              <a:t>Identifikasi</a:t>
            </a:r>
            <a:r>
              <a:rPr lang="en-US" dirty="0" smtClean="0"/>
              <a:t> </a:t>
            </a:r>
            <a:r>
              <a:rPr lang="en-US" dirty="0" err="1" smtClean="0"/>
              <a:t>Serangan</a:t>
            </a:r>
            <a:r>
              <a:rPr lang="en-US" dirty="0" smtClean="0"/>
              <a:t>, </a:t>
            </a:r>
            <a:r>
              <a:rPr lang="en-US" dirty="0" err="1" smtClean="0"/>
              <a:t>serangan</a:t>
            </a:r>
            <a:r>
              <a:rPr lang="en-US" dirty="0" smtClean="0"/>
              <a:t> </a:t>
            </a:r>
            <a:r>
              <a:rPr lang="en-US" dirty="0" err="1" smtClean="0"/>
              <a:t>akan</a:t>
            </a:r>
            <a:r>
              <a:rPr lang="en-US" dirty="0" smtClean="0"/>
              <a:t> </a:t>
            </a:r>
            <a:r>
              <a:rPr lang="en-US" dirty="0" err="1" smtClean="0"/>
              <a:t>terlihat</a:t>
            </a:r>
            <a:r>
              <a:rPr lang="en-US" dirty="0" smtClean="0"/>
              <a:t> </a:t>
            </a:r>
            <a:r>
              <a:rPr lang="en-US" dirty="0" err="1" smtClean="0"/>
              <a:t>tanda-tandanya</a:t>
            </a:r>
            <a:r>
              <a:rPr lang="en-US" dirty="0" smtClean="0"/>
              <a:t> </a:t>
            </a:r>
            <a:r>
              <a:rPr lang="en-US" dirty="0" err="1" smtClean="0"/>
              <a:t>jika</a:t>
            </a:r>
            <a:r>
              <a:rPr lang="en-US" dirty="0" smtClean="0"/>
              <a:t> </a:t>
            </a:r>
            <a:r>
              <a:rPr lang="en-US" dirty="0" err="1" smtClean="0"/>
              <a:t>mengecek</a:t>
            </a:r>
            <a:r>
              <a:rPr lang="en-US" dirty="0" smtClean="0"/>
              <a:t> server. </a:t>
            </a:r>
            <a:r>
              <a:rPr lang="en-US" dirty="0" err="1" smtClean="0"/>
              <a:t>Apabila</a:t>
            </a:r>
            <a:r>
              <a:rPr lang="en-US" dirty="0" smtClean="0"/>
              <a:t> </a:t>
            </a:r>
            <a:r>
              <a:rPr lang="en-US" dirty="0" err="1" smtClean="0"/>
              <a:t>sudah</a:t>
            </a:r>
            <a:r>
              <a:rPr lang="en-US" dirty="0" smtClean="0"/>
              <a:t> </a:t>
            </a:r>
            <a:r>
              <a:rPr lang="en-US" dirty="0" err="1" smtClean="0"/>
              <a:t>diketahui</a:t>
            </a:r>
            <a:r>
              <a:rPr lang="en-US" dirty="0" smtClean="0"/>
              <a:t>, </a:t>
            </a:r>
            <a:r>
              <a:rPr lang="en-US" dirty="0" err="1" smtClean="0"/>
              <a:t>alangkah</a:t>
            </a:r>
            <a:r>
              <a:rPr lang="en-US" dirty="0" smtClean="0"/>
              <a:t> </a:t>
            </a:r>
            <a:r>
              <a:rPr lang="en-US" dirty="0" err="1" smtClean="0"/>
              <a:t>baiknya</a:t>
            </a:r>
            <a:r>
              <a:rPr lang="en-US" dirty="0" smtClean="0"/>
              <a:t> </a:t>
            </a:r>
            <a:r>
              <a:rPr lang="en-US" dirty="0" err="1" smtClean="0"/>
              <a:t>mempersiapkan</a:t>
            </a:r>
            <a:r>
              <a:rPr lang="en-US" dirty="0" smtClean="0"/>
              <a:t> </a:t>
            </a:r>
            <a:r>
              <a:rPr lang="en-US" dirty="0" err="1" smtClean="0"/>
              <a:t>penangannya</a:t>
            </a:r>
            <a:r>
              <a:rPr lang="en-US" dirty="0" smtClean="0"/>
              <a:t> </a:t>
            </a:r>
            <a:r>
              <a:rPr lang="en-US" dirty="0" err="1" smtClean="0"/>
              <a:t>sebelum</a:t>
            </a:r>
            <a:r>
              <a:rPr lang="en-US" dirty="0" smtClean="0"/>
              <a:t> </a:t>
            </a:r>
            <a:r>
              <a:rPr lang="en-US" dirty="0" err="1" smtClean="0"/>
              <a:t>terjadi</a:t>
            </a:r>
            <a:r>
              <a:rPr lang="en-US" dirty="0" smtClean="0"/>
              <a:t> </a:t>
            </a:r>
            <a:r>
              <a:rPr lang="en-US" dirty="0" err="1" smtClean="0"/>
              <a:t>serangan</a:t>
            </a:r>
            <a:r>
              <a:rPr lang="en-US" dirty="0" smtClean="0"/>
              <a:t> yang </a:t>
            </a:r>
            <a:r>
              <a:rPr lang="en-US" dirty="0" err="1" smtClean="0"/>
              <a:t>lebih</a:t>
            </a:r>
            <a:r>
              <a:rPr lang="en-US" dirty="0" smtClean="0"/>
              <a:t> </a:t>
            </a:r>
            <a:r>
              <a:rPr lang="en-US" dirty="0" err="1" smtClean="0"/>
              <a:t>serius</a:t>
            </a:r>
            <a:r>
              <a:rPr lang="en-US" dirty="0" smtClean="0"/>
              <a:t>. </a:t>
            </a:r>
            <a:r>
              <a:rPr lang="en-US" dirty="0" err="1" smtClean="0"/>
              <a:t>Seperti</a:t>
            </a:r>
            <a:r>
              <a:rPr lang="en-US" dirty="0" smtClean="0"/>
              <a:t> </a:t>
            </a:r>
            <a:r>
              <a:rPr lang="en-US" dirty="0" err="1" smtClean="0"/>
              <a:t>kasus</a:t>
            </a:r>
            <a:r>
              <a:rPr lang="en-US" dirty="0" smtClean="0"/>
              <a:t> </a:t>
            </a:r>
            <a:r>
              <a:rPr lang="en-US" dirty="0" err="1" smtClean="0"/>
              <a:t>berikut</a:t>
            </a:r>
            <a:r>
              <a:rPr lang="en-US" dirty="0" smtClean="0"/>
              <a:t>.</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67</a:t>
            </a:fld>
            <a:endParaRPr lang="id-ID"/>
          </a:p>
        </p:txBody>
      </p:sp>
    </p:spTree>
    <p:extLst>
      <p:ext uri="{BB962C8B-B14F-4D97-AF65-F5344CB8AC3E}">
        <p14:creationId xmlns:p14="http://schemas.microsoft.com/office/powerpoint/2010/main" val="704730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68</a:t>
            </a:fld>
            <a:endParaRPr lang="id-ID"/>
          </a:p>
        </p:txBody>
      </p:sp>
    </p:spTree>
    <p:extLst>
      <p:ext uri="{BB962C8B-B14F-4D97-AF65-F5344CB8AC3E}">
        <p14:creationId xmlns:p14="http://schemas.microsoft.com/office/powerpoint/2010/main" val="704730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err="1" smtClean="0"/>
              <a:t>Mempertahankan</a:t>
            </a:r>
            <a:r>
              <a:rPr lang="en-US" sz="1200" dirty="0" smtClean="0"/>
              <a:t> Parameter Network, </a:t>
            </a:r>
            <a:r>
              <a:rPr lang="en-US" sz="1200" dirty="0" err="1" smtClean="0"/>
              <a:t>salah</a:t>
            </a:r>
            <a:r>
              <a:rPr lang="en-US" sz="1200" dirty="0" smtClean="0"/>
              <a:t> </a:t>
            </a:r>
            <a:r>
              <a:rPr lang="en-US" sz="1200" dirty="0" err="1" smtClean="0"/>
              <a:t>satunya</a:t>
            </a:r>
            <a:r>
              <a:rPr lang="en-US" sz="1200" dirty="0" smtClean="0"/>
              <a:t> </a:t>
            </a:r>
            <a:r>
              <a:rPr lang="en-US" sz="1200" dirty="0" err="1" smtClean="0"/>
              <a:t>dengan</a:t>
            </a:r>
            <a:r>
              <a:rPr lang="en-US" sz="1200" dirty="0" smtClean="0"/>
              <a:t> </a:t>
            </a:r>
            <a:r>
              <a:rPr lang="en-US" sz="1200" dirty="0" err="1" smtClean="0"/>
              <a:t>memperbesar</a:t>
            </a:r>
            <a:r>
              <a:rPr lang="en-US" sz="1200" dirty="0" smtClean="0"/>
              <a:t> </a:t>
            </a:r>
            <a:r>
              <a:rPr lang="en-US" sz="1200" dirty="0" err="1" smtClean="0"/>
              <a:t>bandwith</a:t>
            </a:r>
            <a:r>
              <a:rPr lang="en-US" sz="1200" dirty="0" smtClean="0"/>
              <a:t>. Cara </a:t>
            </a:r>
            <a:r>
              <a:rPr lang="en-US" sz="1200" dirty="0" err="1" smtClean="0"/>
              <a:t>ini</a:t>
            </a:r>
            <a:r>
              <a:rPr lang="en-US" sz="1200" dirty="0" smtClean="0"/>
              <a:t> </a:t>
            </a:r>
            <a:r>
              <a:rPr lang="en-US" sz="1200" dirty="0" err="1" smtClean="0"/>
              <a:t>hanya</a:t>
            </a:r>
            <a:r>
              <a:rPr lang="en-US" sz="1200" dirty="0" smtClean="0"/>
              <a:t> </a:t>
            </a:r>
            <a:r>
              <a:rPr lang="en-US" sz="1200" dirty="0" err="1" smtClean="0"/>
              <a:t>memberikan</a:t>
            </a:r>
            <a:r>
              <a:rPr lang="en-US" sz="1200" dirty="0" smtClean="0"/>
              <a:t> </a:t>
            </a:r>
            <a:r>
              <a:rPr lang="en-US" sz="1200" dirty="0" err="1" smtClean="0"/>
              <a:t>waktu</a:t>
            </a:r>
            <a:r>
              <a:rPr lang="en-US" sz="1200" dirty="0" smtClean="0"/>
              <a:t> </a:t>
            </a:r>
            <a:r>
              <a:rPr lang="en-US" sz="1200" dirty="0" err="1" smtClean="0"/>
              <a:t>supaya</a:t>
            </a:r>
            <a:r>
              <a:rPr lang="en-US" sz="1200" dirty="0" smtClean="0"/>
              <a:t> </a:t>
            </a:r>
            <a:r>
              <a:rPr lang="en-US" sz="1200" dirty="0" err="1" smtClean="0"/>
              <a:t>sistem</a:t>
            </a:r>
            <a:r>
              <a:rPr lang="en-US" sz="1200" dirty="0" smtClean="0"/>
              <a:t> </a:t>
            </a:r>
            <a:r>
              <a:rPr lang="en-US" sz="1200" dirty="0" err="1" smtClean="0"/>
              <a:t>tidak</a:t>
            </a:r>
            <a:r>
              <a:rPr lang="en-US" sz="1200" dirty="0" smtClean="0"/>
              <a:t> down, </a:t>
            </a:r>
            <a:r>
              <a:rPr lang="en-US" sz="1200" dirty="0" err="1" smtClean="0"/>
              <a:t>tetapi</a:t>
            </a:r>
            <a:r>
              <a:rPr lang="en-US" sz="1200" dirty="0" smtClean="0"/>
              <a:t> </a:t>
            </a:r>
            <a:r>
              <a:rPr lang="en-US" sz="1200" dirty="0" err="1" smtClean="0"/>
              <a:t>cara</a:t>
            </a:r>
            <a:r>
              <a:rPr lang="en-US" sz="1200" dirty="0" smtClean="0"/>
              <a:t> </a:t>
            </a:r>
            <a:r>
              <a:rPr lang="en-US" sz="1200" dirty="0" err="1" smtClean="0"/>
              <a:t>ini</a:t>
            </a:r>
            <a:r>
              <a:rPr lang="en-US" sz="1200" dirty="0" smtClean="0"/>
              <a:t> </a:t>
            </a:r>
            <a:r>
              <a:rPr lang="en-US" sz="1200" dirty="0" err="1" smtClean="0"/>
              <a:t>kurang</a:t>
            </a:r>
            <a:r>
              <a:rPr lang="en-US" sz="1200" dirty="0" smtClean="0"/>
              <a:t> </a:t>
            </a:r>
            <a:r>
              <a:rPr lang="en-US" sz="1200" dirty="0" err="1" smtClean="0"/>
              <a:t>ampuh</a:t>
            </a:r>
            <a:r>
              <a:rPr lang="en-US" sz="1200" dirty="0" smtClean="0"/>
              <a:t> </a:t>
            </a:r>
            <a:r>
              <a:rPr lang="en-US" sz="1200" dirty="0" err="1" smtClean="0"/>
              <a:t>terhada</a:t>
            </a:r>
            <a:r>
              <a:rPr lang="en-US" sz="1200" dirty="0" smtClean="0"/>
              <a:t> </a:t>
            </a:r>
            <a:r>
              <a:rPr lang="en-US" sz="1200" dirty="0" err="1" smtClean="0"/>
              <a:t>serangan</a:t>
            </a:r>
            <a:r>
              <a:rPr lang="en-US" sz="1200" dirty="0" smtClean="0"/>
              <a:t> yang </a:t>
            </a:r>
            <a:r>
              <a:rPr lang="en-US" sz="1200" dirty="0" err="1" smtClean="0"/>
              <a:t>besar</a:t>
            </a:r>
            <a:r>
              <a:rPr lang="en-US" sz="1200" dirty="0" smtClean="0"/>
              <a:t>.</a:t>
            </a:r>
          </a:p>
          <a:p>
            <a:pPr>
              <a:lnSpc>
                <a:spcPct val="150000"/>
              </a:lnSpc>
            </a:pPr>
            <a:r>
              <a:rPr lang="en-US" sz="1200" dirty="0" err="1" smtClean="0"/>
              <a:t>Menghubungi</a:t>
            </a:r>
            <a:r>
              <a:rPr lang="en-US" sz="1200" dirty="0" smtClean="0"/>
              <a:t> Hosting Provider </a:t>
            </a:r>
            <a:r>
              <a:rPr lang="en-US" sz="1200" dirty="0" err="1" smtClean="0"/>
              <a:t>atau</a:t>
            </a:r>
            <a:r>
              <a:rPr lang="en-US" sz="1200" dirty="0" smtClean="0"/>
              <a:t> ISP, </a:t>
            </a:r>
            <a:r>
              <a:rPr lang="en-US" sz="1200" dirty="0" err="1" smtClean="0"/>
              <a:t>mereka</a:t>
            </a:r>
            <a:r>
              <a:rPr lang="en-US" sz="1200" dirty="0" smtClean="0"/>
              <a:t> </a:t>
            </a:r>
            <a:r>
              <a:rPr lang="en-US" sz="1200" dirty="0" err="1" smtClean="0"/>
              <a:t>dapat</a:t>
            </a:r>
            <a:r>
              <a:rPr lang="en-US" sz="1200" dirty="0" smtClean="0"/>
              <a:t> </a:t>
            </a:r>
            <a:r>
              <a:rPr lang="en-US" sz="1200" dirty="0" err="1" smtClean="0"/>
              <a:t>melacak</a:t>
            </a:r>
            <a:r>
              <a:rPr lang="en-US" sz="1200" dirty="0" smtClean="0"/>
              <a:t> </a:t>
            </a:r>
            <a:r>
              <a:rPr lang="en-US" sz="1200" dirty="0" err="1" smtClean="0"/>
              <a:t>serangan</a:t>
            </a:r>
            <a:r>
              <a:rPr lang="en-US" sz="1200" dirty="0" smtClean="0"/>
              <a:t> yang </a:t>
            </a:r>
            <a:r>
              <a:rPr lang="en-US" sz="1200" dirty="0" err="1" smtClean="0"/>
              <a:t>terjadi</a:t>
            </a:r>
            <a:r>
              <a:rPr lang="en-US" sz="1200" dirty="0" smtClean="0"/>
              <a:t> </a:t>
            </a:r>
            <a:r>
              <a:rPr lang="en-US" sz="1200" dirty="0" err="1" smtClean="0"/>
              <a:t>melalui</a:t>
            </a:r>
            <a:r>
              <a:rPr lang="en-US" sz="1200" dirty="0" smtClean="0"/>
              <a:t> </a:t>
            </a:r>
            <a:r>
              <a:rPr lang="en-US" sz="1200" dirty="0" err="1" smtClean="0"/>
              <a:t>alamat</a:t>
            </a:r>
            <a:r>
              <a:rPr lang="en-US" sz="1200" dirty="0" smtClean="0"/>
              <a:t> </a:t>
            </a:r>
            <a:r>
              <a:rPr lang="en-US" sz="1200" dirty="0" err="1" smtClean="0"/>
              <a:t>ip</a:t>
            </a:r>
            <a:r>
              <a:rPr lang="en-US" sz="1200" dirty="0" smtClean="0"/>
              <a:t> di </a:t>
            </a:r>
            <a:r>
              <a:rPr lang="en-US" sz="1200" dirty="0" err="1" smtClean="0"/>
              <a:t>sistem</a:t>
            </a:r>
            <a:r>
              <a:rPr lang="en-US" sz="1200" dirty="0" smtClean="0"/>
              <a:t>.</a:t>
            </a:r>
          </a:p>
          <a:p>
            <a:pPr>
              <a:lnSpc>
                <a:spcPct val="150000"/>
              </a:lnSpc>
            </a:pPr>
            <a:r>
              <a:rPr lang="en-US" sz="1200" dirty="0" err="1" smtClean="0"/>
              <a:t>Menghubungi</a:t>
            </a:r>
            <a:r>
              <a:rPr lang="en-US" sz="1200" dirty="0" smtClean="0"/>
              <a:t> </a:t>
            </a:r>
            <a:r>
              <a:rPr lang="en-US" sz="1200" dirty="0" err="1" smtClean="0"/>
              <a:t>Spesialis</a:t>
            </a:r>
            <a:r>
              <a:rPr lang="en-US" sz="1200" dirty="0" smtClean="0"/>
              <a:t> </a:t>
            </a:r>
            <a:r>
              <a:rPr lang="en-US" sz="1200" dirty="0" err="1" smtClean="0"/>
              <a:t>DDoS</a:t>
            </a:r>
            <a:r>
              <a:rPr lang="en-US" sz="1200" dirty="0" smtClean="0"/>
              <a:t>, </a:t>
            </a:r>
            <a:r>
              <a:rPr lang="en-US" sz="1200" dirty="0" err="1" smtClean="0"/>
              <a:t>jika</a:t>
            </a:r>
            <a:r>
              <a:rPr lang="en-US" sz="1200" dirty="0" smtClean="0"/>
              <a:t> </a:t>
            </a:r>
            <a:r>
              <a:rPr lang="en-US" sz="1200" dirty="0" err="1" smtClean="0"/>
              <a:t>cara</a:t>
            </a:r>
            <a:r>
              <a:rPr lang="en-US" sz="1200" dirty="0" smtClean="0"/>
              <a:t> </a:t>
            </a:r>
            <a:r>
              <a:rPr lang="en-US" sz="1200" dirty="0" err="1" smtClean="0"/>
              <a:t>diatas</a:t>
            </a:r>
            <a:r>
              <a:rPr lang="en-US" sz="1200" dirty="0" smtClean="0"/>
              <a:t> </a:t>
            </a:r>
            <a:r>
              <a:rPr lang="en-US" sz="1200" dirty="0" err="1" smtClean="0"/>
              <a:t>tidak</a:t>
            </a:r>
            <a:r>
              <a:rPr lang="en-US" sz="1200" dirty="0" smtClean="0"/>
              <a:t> </a:t>
            </a:r>
            <a:r>
              <a:rPr lang="en-US" sz="1200" dirty="0" err="1" smtClean="0"/>
              <a:t>berhasil</a:t>
            </a:r>
            <a:r>
              <a:rPr lang="en-US" sz="1200" dirty="0" smtClean="0"/>
              <a:t>. </a:t>
            </a:r>
            <a:r>
              <a:rPr lang="en-US" sz="1200" dirty="0" err="1" smtClean="0"/>
              <a:t>Bisa</a:t>
            </a:r>
            <a:r>
              <a:rPr lang="en-US" sz="1200" dirty="0" smtClean="0"/>
              <a:t> </a:t>
            </a:r>
            <a:r>
              <a:rPr lang="en-US" sz="1200" dirty="0" err="1" smtClean="0"/>
              <a:t>dengan</a:t>
            </a:r>
            <a:r>
              <a:rPr lang="en-US" sz="1200" dirty="0" smtClean="0"/>
              <a:t> </a:t>
            </a:r>
            <a:r>
              <a:rPr lang="en-US" sz="1200" dirty="0" err="1" smtClean="0"/>
              <a:t>menghubungi</a:t>
            </a:r>
            <a:r>
              <a:rPr lang="en-US" sz="1200" dirty="0" smtClean="0"/>
              <a:t> </a:t>
            </a:r>
            <a:r>
              <a:rPr lang="en-US" sz="1200" dirty="0" err="1" smtClean="0"/>
              <a:t>spesialis</a:t>
            </a:r>
            <a:r>
              <a:rPr lang="en-US" sz="1200" dirty="0" smtClean="0"/>
              <a:t> yang </a:t>
            </a:r>
            <a:r>
              <a:rPr lang="en-US" sz="1200" dirty="0" err="1" smtClean="0"/>
              <a:t>akan</a:t>
            </a:r>
            <a:r>
              <a:rPr lang="en-US" sz="1200" dirty="0" smtClean="0"/>
              <a:t> </a:t>
            </a:r>
            <a:r>
              <a:rPr lang="en-US" sz="1200" dirty="0" err="1" smtClean="0"/>
              <a:t>membantu</a:t>
            </a:r>
            <a:r>
              <a:rPr lang="en-US" sz="1200" dirty="0" smtClean="0"/>
              <a:t> </a:t>
            </a:r>
            <a:r>
              <a:rPr lang="en-US" sz="1200" dirty="0" err="1" smtClean="0"/>
              <a:t>untuk</a:t>
            </a:r>
            <a:r>
              <a:rPr lang="en-US" sz="1200" dirty="0" smtClean="0"/>
              <a:t> </a:t>
            </a:r>
            <a:r>
              <a:rPr lang="en-US" sz="1200" dirty="0" err="1" smtClean="0"/>
              <a:t>menangani</a:t>
            </a:r>
            <a:r>
              <a:rPr lang="en-US" sz="1200" dirty="0" smtClean="0"/>
              <a:t> </a:t>
            </a:r>
            <a:r>
              <a:rPr lang="en-US" sz="1200" dirty="0" err="1" smtClean="0"/>
              <a:t>serangan</a:t>
            </a:r>
            <a:r>
              <a:rPr lang="en-US" sz="1200" dirty="0" smtClean="0"/>
              <a:t> yang </a:t>
            </a:r>
            <a:r>
              <a:rPr lang="en-US" sz="1200" dirty="0" err="1" smtClean="0"/>
              <a:t>terjadi</a:t>
            </a:r>
            <a:r>
              <a:rPr lang="en-US" sz="1200" dirty="0" smtClean="0"/>
              <a:t>.</a:t>
            </a:r>
          </a:p>
          <a:p>
            <a:pPr lvl="0"/>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69</a:t>
            </a:fld>
            <a:endParaRPr lang="id-ID"/>
          </a:p>
        </p:txBody>
      </p:sp>
    </p:spTree>
    <p:extLst>
      <p:ext uri="{BB962C8B-B14F-4D97-AF65-F5344CB8AC3E}">
        <p14:creationId xmlns:p14="http://schemas.microsoft.com/office/powerpoint/2010/main" val="704730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1. </a:t>
            </a:r>
            <a:r>
              <a:rPr lang="en-US" sz="1200" b="1" i="0" kern="1200" dirty="0" err="1" smtClean="0">
                <a:solidFill>
                  <a:schemeClr val="tx1"/>
                </a:solidFill>
                <a:effectLst/>
                <a:latin typeface="+mn-lt"/>
                <a:ea typeface="+mn-ea"/>
                <a:cs typeface="+mn-cs"/>
              </a:rPr>
              <a:t>Identifikasi</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pemakai</a:t>
            </a:r>
            <a:r>
              <a:rPr lang="en-US" sz="1200" b="1"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user identification</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Mula-mula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pemakai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mengidentifikasikan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dirinya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sendiri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menyediakan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sesuatu</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diketahuinya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seperti</a:t>
            </a:r>
            <a:r>
              <a:rPr lang="en-US" sz="1200" b="0" i="0" kern="1200" dirty="0" smtClean="0">
                <a:solidFill>
                  <a:schemeClr val="tx1"/>
                </a:solidFill>
                <a:effectLst/>
                <a:latin typeface="+mn-lt"/>
                <a:ea typeface="+mn-ea"/>
                <a:cs typeface="+mn-cs"/>
              </a:rPr>
              <a:t> kata </a:t>
            </a:r>
            <a:r>
              <a:rPr lang="en-US" sz="1200" b="0" i="0" kern="1200" dirty="0" err="1" smtClean="0">
                <a:solidFill>
                  <a:schemeClr val="tx1"/>
                </a:solidFill>
                <a:effectLst/>
                <a:latin typeface="+mn-lt"/>
                <a:ea typeface="+mn-ea"/>
                <a:cs typeface="+mn-cs"/>
              </a:rPr>
              <a:t>sandi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password. </a:t>
            </a:r>
            <a:r>
              <a:rPr lang="en-US" sz="1200" b="0" i="0" kern="1200" dirty="0" err="1" smtClean="0">
                <a:solidFill>
                  <a:schemeClr val="tx1"/>
                </a:solidFill>
                <a:effectLst/>
                <a:latin typeface="+mn-lt"/>
                <a:ea typeface="+mn-ea"/>
                <a:cs typeface="+mn-cs"/>
              </a:rPr>
              <a:t>Identifikasi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tersebut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dapat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mencakup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lokasi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pemakai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seperti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titik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masuk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jaringan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akses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telepon</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2. </a:t>
            </a:r>
            <a:r>
              <a:rPr lang="en-US" sz="1200" b="1" i="0" kern="1200" dirty="0" err="1" smtClean="0">
                <a:solidFill>
                  <a:schemeClr val="tx1"/>
                </a:solidFill>
                <a:effectLst/>
                <a:latin typeface="+mn-lt"/>
                <a:ea typeface="+mn-ea"/>
                <a:cs typeface="+mn-cs"/>
              </a:rPr>
              <a:t>Pembuktian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keaslian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pemakai</a:t>
            </a:r>
            <a:r>
              <a:rPr lang="en-US" sz="1200" b="1"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user authentication</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Setelah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melewati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identifikasi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pertama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pemakai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dapat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membuktikan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akses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menyediakan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sesuatu</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ia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punya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seperti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kartu</a:t>
            </a:r>
            <a:r>
              <a:rPr lang="en-US" sz="1200" b="0" i="0" kern="1200" dirty="0" smtClean="0">
                <a:solidFill>
                  <a:schemeClr val="tx1"/>
                </a:solidFill>
                <a:effectLst/>
                <a:latin typeface="+mn-lt"/>
                <a:ea typeface="+mn-ea"/>
                <a:cs typeface="+mn-cs"/>
              </a:rPr>
              <a:t> id (smart card, token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identification chip), </a:t>
            </a:r>
            <a:r>
              <a:rPr lang="en-US" sz="1200" b="0" i="0" kern="1200" dirty="0" err="1" smtClean="0">
                <a:solidFill>
                  <a:schemeClr val="tx1"/>
                </a:solidFill>
                <a:effectLst/>
                <a:latin typeface="+mn-lt"/>
                <a:ea typeface="+mn-ea"/>
                <a:cs typeface="+mn-cs"/>
              </a:rPr>
              <a:t>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tangan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suara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pola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ucapan</a:t>
            </a:r>
            <a:r>
              <a:rPr lang="en-US" sz="1200" b="0" i="0" kern="1200" dirty="0" smtClean="0">
                <a:solidFill>
                  <a:schemeClr val="tx1"/>
                </a:solidFill>
                <a:effectLst/>
                <a:latin typeface="+mn-lt"/>
                <a:ea typeface="+mn-ea"/>
                <a:cs typeface="+mn-cs"/>
              </a:rPr>
              <a:t>.</a:t>
            </a:r>
          </a:p>
          <a:p>
            <a:r>
              <a:rPr lang="en-US" sz="1200" b="1" i="0" kern="1200" dirty="0" smtClean="0">
                <a:solidFill>
                  <a:schemeClr val="tx1"/>
                </a:solidFill>
                <a:effectLst/>
                <a:latin typeface="+mn-lt"/>
                <a:ea typeface="+mn-ea"/>
                <a:cs typeface="+mn-cs"/>
              </a:rPr>
              <a:t>3. </a:t>
            </a:r>
            <a:r>
              <a:rPr lang="en-US" sz="1200" b="1" i="0" kern="1200" dirty="0" err="1" smtClean="0">
                <a:solidFill>
                  <a:schemeClr val="tx1"/>
                </a:solidFill>
                <a:effectLst/>
                <a:latin typeface="+mn-lt"/>
                <a:ea typeface="+mn-ea"/>
                <a:cs typeface="+mn-cs"/>
              </a:rPr>
              <a:t>Otorisasi</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pemakai</a:t>
            </a:r>
            <a:r>
              <a:rPr lang="en-US" sz="1200" b="1" i="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user authorization</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Setelah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melewati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pemeriksaan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identifikasi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pembuktian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keaslian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maka</a:t>
            </a:r>
            <a:r>
              <a:rPr lang="en-US" sz="1200" b="0" i="0" kern="1200" dirty="0" smtClean="0">
                <a:solidFill>
                  <a:schemeClr val="tx1"/>
                </a:solidFill>
                <a:effectLst/>
                <a:latin typeface="+mn-lt"/>
                <a:ea typeface="+mn-ea"/>
                <a:cs typeface="+mn-cs"/>
              </a:rPr>
              <a:t> orang </a:t>
            </a:r>
            <a:r>
              <a:rPr lang="en-US" sz="1200" b="0" i="0" kern="1200" dirty="0" err="1" smtClean="0">
                <a:solidFill>
                  <a:schemeClr val="tx1"/>
                </a:solidFill>
                <a:effectLst/>
                <a:latin typeface="+mn-lt"/>
                <a:ea typeface="+mn-ea"/>
                <a:cs typeface="+mn-cs"/>
              </a:rPr>
              <a:t>tersebut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dapat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diberi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wewenang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mengakses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melakukan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perubahan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suatu</a:t>
            </a:r>
            <a:r>
              <a:rPr lang="en-US" sz="1200" b="0" i="0" kern="1200" dirty="0" smtClean="0">
                <a:solidFill>
                  <a:schemeClr val="tx1"/>
                </a:solidFill>
                <a:effectLst/>
                <a:latin typeface="+mn-lt"/>
                <a:ea typeface="+mn-ea"/>
                <a:cs typeface="+mn-cs"/>
              </a:rPr>
              <a:t> file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data.</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70</a:t>
            </a:fld>
            <a:endParaRPr lang="id-ID"/>
          </a:p>
        </p:txBody>
      </p:sp>
    </p:spTree>
    <p:extLst>
      <p:ext uri="{BB962C8B-B14F-4D97-AF65-F5344CB8AC3E}">
        <p14:creationId xmlns:p14="http://schemas.microsoft.com/office/powerpoint/2010/main" val="704730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r>
              <a:rPr lang="en-US" sz="1200" dirty="0" err="1" smtClean="0"/>
              <a:t>Mempunyai</a:t>
            </a:r>
            <a:r>
              <a:rPr lang="en-US" sz="1200" dirty="0" smtClean="0"/>
              <a:t> </a:t>
            </a:r>
            <a:r>
              <a:rPr lang="en-US" sz="1200" dirty="0" err="1" smtClean="0"/>
              <a:t>kelebihan</a:t>
            </a:r>
            <a:r>
              <a:rPr lang="sv-SE" sz="1200" dirty="0" smtClean="0"/>
              <a:t> interoperabilitas tinggi dan penggunaannya yang dapat diakses kapanpun.</a:t>
            </a:r>
            <a:r>
              <a:rPr lang="en-US" sz="1200" dirty="0" smtClean="0"/>
              <a:t> </a:t>
            </a:r>
            <a:r>
              <a:rPr lang="en-US" sz="1200" dirty="0" err="1" smtClean="0"/>
              <a:t>selama</a:t>
            </a:r>
            <a:r>
              <a:rPr lang="en-US" sz="1200" dirty="0" smtClean="0"/>
              <a:t> </a:t>
            </a:r>
            <a:r>
              <a:rPr lang="en-US" sz="1200" dirty="0" err="1" smtClean="0"/>
              <a:t>mesin</a:t>
            </a:r>
            <a:r>
              <a:rPr lang="en-US" sz="1200" dirty="0" smtClean="0"/>
              <a:t> </a:t>
            </a:r>
            <a:r>
              <a:rPr lang="en-US" sz="1200" dirty="0" err="1" smtClean="0"/>
              <a:t>terhubung</a:t>
            </a:r>
            <a:r>
              <a:rPr lang="en-US" sz="1200" dirty="0" smtClean="0"/>
              <a:t> </a:t>
            </a:r>
            <a:r>
              <a:rPr lang="en-US" dirty="0" err="1" smtClean="0"/>
              <a:t>oleh</a:t>
            </a:r>
            <a:r>
              <a:rPr lang="en-US" dirty="0" smtClean="0"/>
              <a:t> </a:t>
            </a:r>
            <a:r>
              <a:rPr lang="en-US" dirty="0" err="1" smtClean="0"/>
              <a:t>jaringan</a:t>
            </a:r>
            <a:r>
              <a:rPr lang="en-US" dirty="0" smtClean="0"/>
              <a:t> internet. </a:t>
            </a:r>
            <a:endParaRPr lang="sv-SE"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72</a:t>
            </a:fld>
            <a:endParaRPr lang="id-ID"/>
          </a:p>
        </p:txBody>
      </p:sp>
    </p:spTree>
    <p:extLst>
      <p:ext uri="{BB962C8B-B14F-4D97-AF65-F5344CB8AC3E}">
        <p14:creationId xmlns:p14="http://schemas.microsoft.com/office/powerpoint/2010/main" val="3289444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b="0" dirty="0">
              <a:latin typeface="Palace Script MT" pitchFamily="66" charset="0"/>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75</a:t>
            </a:fld>
            <a:endParaRPr lang="id-ID"/>
          </a:p>
        </p:txBody>
      </p:sp>
    </p:spTree>
    <p:extLst>
      <p:ext uri="{BB962C8B-B14F-4D97-AF65-F5344CB8AC3E}">
        <p14:creationId xmlns:p14="http://schemas.microsoft.com/office/powerpoint/2010/main" val="36309316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menggabungkan</a:t>
            </a:r>
            <a:r>
              <a:rPr lang="en-US" dirty="0" smtClean="0"/>
              <a:t> </a:t>
            </a:r>
            <a:r>
              <a:rPr lang="en-US" dirty="0" err="1" smtClean="0"/>
              <a:t>atau</a:t>
            </a:r>
            <a:r>
              <a:rPr lang="en-US" dirty="0" smtClean="0"/>
              <a:t> </a:t>
            </a:r>
            <a:r>
              <a:rPr lang="en-US" dirty="0" err="1" smtClean="0"/>
              <a:t>menyatukan</a:t>
            </a:r>
            <a:r>
              <a:rPr lang="en-US" dirty="0" smtClean="0"/>
              <a:t> data- data </a:t>
            </a:r>
            <a:r>
              <a:rPr lang="en-US" dirty="0" err="1" smtClean="0"/>
              <a:t>berasal</a:t>
            </a:r>
            <a:r>
              <a:rPr lang="en-US" dirty="0" smtClean="0"/>
              <a:t> </a:t>
            </a:r>
            <a:r>
              <a:rPr lang="en-US" dirty="0" err="1" smtClean="0"/>
              <a:t>dari</a:t>
            </a:r>
            <a:r>
              <a:rPr lang="en-US" dirty="0" smtClean="0"/>
              <a:t> database yang </a:t>
            </a:r>
            <a:r>
              <a:rPr lang="en-US" dirty="0" err="1" smtClean="0"/>
              <a:t>berbeda-beda</a:t>
            </a:r>
            <a:r>
              <a:rPr lang="en-US" dirty="0" smtClean="0"/>
              <a:t> </a:t>
            </a:r>
            <a:r>
              <a:rPr lang="en-US" dirty="0" err="1" smtClean="0"/>
              <a:t>menggunakan</a:t>
            </a:r>
            <a:r>
              <a:rPr lang="en-US" dirty="0" smtClean="0"/>
              <a:t> </a:t>
            </a:r>
            <a:r>
              <a:rPr lang="en-US" dirty="0" err="1" smtClean="0"/>
              <a:t>metode</a:t>
            </a:r>
            <a:r>
              <a:rPr lang="en-US" dirty="0" smtClean="0"/>
              <a:t> </a:t>
            </a:r>
            <a:r>
              <a:rPr lang="en-US" dirty="0" err="1" smtClean="0"/>
              <a:t>arsitektur</a:t>
            </a:r>
            <a:r>
              <a:rPr lang="en-US" dirty="0" smtClean="0"/>
              <a:t> web service </a:t>
            </a:r>
            <a:r>
              <a:rPr lang="en-US" dirty="0" err="1" smtClean="0"/>
              <a:t>berupa</a:t>
            </a:r>
            <a:r>
              <a:rPr lang="en-US" dirty="0" smtClean="0"/>
              <a:t> REST </a:t>
            </a:r>
            <a:r>
              <a:rPr lang="en-US" dirty="0" err="1" smtClean="0"/>
              <a:t>dan</a:t>
            </a:r>
            <a:r>
              <a:rPr lang="en-US" dirty="0" smtClean="0"/>
              <a:t> </a:t>
            </a:r>
            <a:r>
              <a:rPr lang="en-US" dirty="0" err="1" smtClean="0"/>
              <a:t>menghasilkan</a:t>
            </a:r>
            <a:r>
              <a:rPr lang="en-US" dirty="0" smtClean="0"/>
              <a:t> output, </a:t>
            </a:r>
            <a:r>
              <a:rPr lang="en-US" dirty="0" err="1" smtClean="0"/>
              <a:t>dari</a:t>
            </a:r>
            <a:r>
              <a:rPr lang="en-US" dirty="0" smtClean="0"/>
              <a:t>  format yang </a:t>
            </a:r>
            <a:r>
              <a:rPr lang="en-US" dirty="0" err="1" smtClean="0"/>
              <a:t>diunakan</a:t>
            </a:r>
            <a:r>
              <a:rPr lang="en-US" dirty="0" smtClean="0"/>
              <a:t> </a:t>
            </a:r>
            <a:r>
              <a:rPr lang="en-US" dirty="0" err="1" smtClean="0"/>
              <a:t>pemrograman</a:t>
            </a:r>
            <a:r>
              <a:rPr lang="en-US" dirty="0" smtClean="0"/>
              <a:t>  JSON. </a:t>
            </a:r>
            <a:r>
              <a:rPr lang="en-US" dirty="0" err="1" smtClean="0"/>
              <a:t>bertujuan</a:t>
            </a:r>
            <a:r>
              <a:rPr lang="en-US" dirty="0" smtClean="0"/>
              <a:t>  </a:t>
            </a:r>
            <a:r>
              <a:rPr lang="en-US" sz="1200" dirty="0" err="1" smtClean="0"/>
              <a:t>memungkinkan</a:t>
            </a:r>
            <a:r>
              <a:rPr lang="en-US" sz="1200" dirty="0" smtClean="0"/>
              <a:t> </a:t>
            </a:r>
            <a:r>
              <a:rPr lang="en-US" sz="1200" dirty="0" err="1" smtClean="0"/>
              <a:t>dilakukannya</a:t>
            </a:r>
            <a:r>
              <a:rPr lang="en-US" sz="1200" dirty="0" smtClean="0"/>
              <a:t> </a:t>
            </a:r>
            <a:r>
              <a:rPr lang="en-US" sz="1200" dirty="0" err="1" smtClean="0"/>
              <a:t>pengecekan</a:t>
            </a:r>
            <a:r>
              <a:rPr lang="en-US" sz="1200" dirty="0" smtClean="0"/>
              <a:t> data </a:t>
            </a:r>
            <a:r>
              <a:rPr lang="en-US" sz="1200" dirty="0" err="1" smtClean="0"/>
              <a:t>transaksi</a:t>
            </a:r>
            <a:r>
              <a:rPr lang="en-US" sz="1200" dirty="0" smtClean="0"/>
              <a:t> </a:t>
            </a:r>
            <a:r>
              <a:rPr lang="en-US" sz="1200" dirty="0" err="1" smtClean="0"/>
              <a:t>secara</a:t>
            </a:r>
            <a:r>
              <a:rPr lang="en-US" sz="1200" dirty="0" smtClean="0"/>
              <a:t> </a:t>
            </a:r>
            <a:r>
              <a:rPr lang="en-US" sz="1200" dirty="0" err="1" smtClean="0"/>
              <a:t>terpusat</a:t>
            </a:r>
            <a:r>
              <a:rPr lang="en-US" sz="1200" dirty="0" smtClean="0"/>
              <a:t> .</a:t>
            </a:r>
            <a:endParaRPr lang="en-US" b="1"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81</a:t>
            </a:fld>
            <a:endParaRPr lang="id-ID"/>
          </a:p>
        </p:txBody>
      </p:sp>
    </p:spTree>
    <p:extLst>
      <p:ext uri="{BB962C8B-B14F-4D97-AF65-F5344CB8AC3E}">
        <p14:creationId xmlns:p14="http://schemas.microsoft.com/office/powerpoint/2010/main" val="24837494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endParaRPr lang="sv-SE"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84</a:t>
            </a:fld>
            <a:endParaRPr lang="id-ID"/>
          </a:p>
        </p:txBody>
      </p:sp>
    </p:spTree>
    <p:extLst>
      <p:ext uri="{BB962C8B-B14F-4D97-AF65-F5344CB8AC3E}">
        <p14:creationId xmlns:p14="http://schemas.microsoft.com/office/powerpoint/2010/main" val="3289444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50000"/>
              </a:lnSpc>
              <a:buNone/>
            </a:pPr>
            <a:endParaRPr lang="sv-SE"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85</a:t>
            </a:fld>
            <a:endParaRPr lang="id-ID"/>
          </a:p>
        </p:txBody>
      </p:sp>
    </p:spTree>
    <p:extLst>
      <p:ext uri="{BB962C8B-B14F-4D97-AF65-F5344CB8AC3E}">
        <p14:creationId xmlns:p14="http://schemas.microsoft.com/office/powerpoint/2010/main" val="3289444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Amazon menawarkan berbagai macam service yang sangat mirip dengan serviceservice yang terdapat pada suatu jaringan konvensional. Membangun jaringan virtual dengan Amazon Web Services sangat mudah dilakukan, namun ada sedikit kesulitan menentukan standar dalam infrastruktur Amzon Web Services, yang disebabkan oleh tidak ada batasan dari penggunaan setiap service yang ada pada Amazon Web Servicies.</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12</a:t>
            </a:fld>
            <a:endParaRPr lang="id-ID"/>
          </a:p>
        </p:txBody>
      </p:sp>
    </p:spTree>
    <p:extLst>
      <p:ext uri="{BB962C8B-B14F-4D97-AF65-F5344CB8AC3E}">
        <p14:creationId xmlns:p14="http://schemas.microsoft.com/office/powerpoint/2010/main" val="72596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Sewa Server layanan yang disediakan oleh Amazon dan Amazon EC2, menggunakan teknologi virtualisasi. Hal ini dapat dan menjalankan perangkat lunak pada server di layanan yang terdiri dari bisnis layanan online perusahaan layanan Web Amazon (AWS), yang dioperasikan oleh perusahaan, yang mengelola layanan online di Internet. Sewa mesin virtual (VM: Mesin Virtual), jenis awan layanan disebut disebut ""IaaS"" (infrastruktur sebagai layanan: infrastruktur sebagai layanan) dan HaaS (Hardware sebagai layanan), komputer server fisik itu sendiri, tapi dibangun oleh perangkat lunak pada komputer, pengguna meluncurkan OS seperti Linux atau Windows Server pada mesin virtual, Anda dapat menjalankan perangkat lunak mereka sendiri untuk membangun layanan online mereka sendiri. Kapasitas mesin virtual fleksibel dapat meningkatkan atau penurunan yang diperlukan, tergantung pada kekuatan dikonsumsi akan dikenakan biaya. Anda dapat meminimalkan biaya, mengurangi server segera untuk memperluas kapasitas segera bahkan jika server ekspansi semburan yang diperlukan, Anda tidak perlu lagi.</a:t>
            </a:r>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13</a:t>
            </a:fld>
            <a:endParaRPr lang="id-ID"/>
          </a:p>
        </p:txBody>
      </p:sp>
    </p:spTree>
    <p:extLst>
      <p:ext uri="{BB962C8B-B14F-4D97-AF65-F5344CB8AC3E}">
        <p14:creationId xmlns:p14="http://schemas.microsoft.com/office/powerpoint/2010/main" val="369449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NaviSite adalah penyedia terkemuka jasa IaaS , serta dikelola hosting, aplikasi dikelola lain dan layanan cloud. Dengan solusi NaviSite IaaS, perusahaan dapat menghindari biaya yang tidak perlu terkait dengan penyediaan terlalu banyak infrastruktur dan memelihara server yang kurang dimanfaatkan, ruang kosong, dan kelebihan daya dan pendinginan.</a:t>
            </a:r>
          </a:p>
          <a:p>
            <a:r>
              <a:rPr lang="en-US" sz="1200" b="0" i="0" kern="1200" smtClean="0">
                <a:solidFill>
                  <a:schemeClr val="tx1"/>
                </a:solidFill>
                <a:effectLst/>
                <a:latin typeface="+mn-lt"/>
                <a:ea typeface="+mn-ea"/>
                <a:cs typeface="+mn-cs"/>
              </a:rPr>
              <a:t>Disampaikan dalam sepenuhnya dikelola dan self-service persembahan, IaaS solusi dari NaviSite membantu perusahaan mengambil keuntungan dari kecepatan dan fleksibilitas dari awan tanpa mengorbankan keamanan atau fungsi. Dan dengan mengasumsikan aspek pemeliharaan TI dan dukungan, NaviSite membantu untuk mengurangi tekanan pada departemen di-rumah IT tanpa mengorbankan kehandalan atau respon cepat kali.</a:t>
            </a:r>
          </a:p>
          <a:p>
            <a:pPr fontAlgn="base"/>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14</a:t>
            </a:fld>
            <a:endParaRPr lang="id-ID"/>
          </a:p>
        </p:txBody>
      </p:sp>
    </p:spTree>
    <p:extLst>
      <p:ext uri="{BB962C8B-B14F-4D97-AF65-F5344CB8AC3E}">
        <p14:creationId xmlns:p14="http://schemas.microsoft.com/office/powerpoint/2010/main" val="138313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1" dirty="0" smtClean="0">
                <a:solidFill>
                  <a:schemeClr val="tx1"/>
                </a:solidFill>
              </a:rPr>
              <a:t>PAAS (Platform as a Service)</a:t>
            </a:r>
            <a:endParaRPr lang="id-ID" sz="3200" b="1" dirty="0" smtClean="0">
              <a:solidFill>
                <a:schemeClr val="tx1"/>
              </a:solidFill>
            </a:endParaRPr>
          </a:p>
          <a:p>
            <a:pPr marL="0" indent="0">
              <a:buNone/>
            </a:pPr>
            <a:r>
              <a:rPr lang="id-ID" sz="2800" dirty="0" smtClean="0">
                <a:solidFill>
                  <a:schemeClr val="tx1"/>
                </a:solidFill>
              </a:rPr>
              <a:t>Menyewakan </a:t>
            </a:r>
            <a:r>
              <a:rPr lang="en-US" sz="2800" dirty="0" err="1" smtClean="0">
                <a:solidFill>
                  <a:schemeClr val="tx1"/>
                </a:solidFill>
              </a:rPr>
              <a:t>tempat</a:t>
            </a:r>
            <a:r>
              <a:rPr lang="en-US" sz="2800" dirty="0" smtClean="0">
                <a:solidFill>
                  <a:schemeClr val="tx1"/>
                </a:solidFill>
              </a:rPr>
              <a:t> </a:t>
            </a:r>
            <a:r>
              <a:rPr lang="en-US" sz="2800" dirty="0" err="1" smtClean="0">
                <a:solidFill>
                  <a:schemeClr val="tx1"/>
                </a:solidFill>
              </a:rPr>
              <a:t>kepada</a:t>
            </a:r>
            <a:r>
              <a:rPr lang="en-US" sz="2800" dirty="0" smtClean="0">
                <a:solidFill>
                  <a:schemeClr val="tx1"/>
                </a:solidFill>
              </a:rPr>
              <a:t> </a:t>
            </a:r>
            <a:r>
              <a:rPr lang="en-US" sz="2800" dirty="0" err="1" smtClean="0">
                <a:solidFill>
                  <a:schemeClr val="tx1"/>
                </a:solidFill>
              </a:rPr>
              <a:t>para</a:t>
            </a:r>
            <a:r>
              <a:rPr lang="en-US" sz="2800" dirty="0" smtClean="0">
                <a:solidFill>
                  <a:schemeClr val="tx1"/>
                </a:solidFill>
              </a:rPr>
              <a:t> </a:t>
            </a:r>
            <a:r>
              <a:rPr lang="en-US" sz="2800" dirty="0" err="1" smtClean="0">
                <a:solidFill>
                  <a:schemeClr val="tx1"/>
                </a:solidFill>
              </a:rPr>
              <a:t>pengguna</a:t>
            </a:r>
            <a:r>
              <a:rPr lang="en-US" sz="2800" dirty="0" smtClean="0">
                <a:solidFill>
                  <a:schemeClr val="tx1"/>
                </a:solidFill>
              </a:rPr>
              <a:t> </a:t>
            </a:r>
            <a:r>
              <a:rPr lang="en-US" sz="2800" dirty="0" err="1" smtClean="0">
                <a:solidFill>
                  <a:schemeClr val="tx1"/>
                </a:solidFill>
              </a:rPr>
              <a:t>aplikasi</a:t>
            </a:r>
            <a:r>
              <a:rPr lang="en-US" sz="2800" dirty="0" smtClean="0">
                <a:solidFill>
                  <a:schemeClr val="tx1"/>
                </a:solidFill>
              </a:rPr>
              <a:t> </a:t>
            </a:r>
            <a:r>
              <a:rPr lang="en-US" sz="2800" dirty="0" err="1" smtClean="0">
                <a:solidFill>
                  <a:schemeClr val="tx1"/>
                </a:solidFill>
              </a:rPr>
              <a:t>untuk</a:t>
            </a:r>
            <a:r>
              <a:rPr lang="en-US" sz="2800" dirty="0" smtClean="0">
                <a:solidFill>
                  <a:schemeClr val="tx1"/>
                </a:solidFill>
              </a:rPr>
              <a:t> </a:t>
            </a:r>
            <a:r>
              <a:rPr lang="en-US" sz="2800" dirty="0" err="1" smtClean="0">
                <a:solidFill>
                  <a:schemeClr val="tx1"/>
                </a:solidFill>
              </a:rPr>
              <a:t>menjalankan</a:t>
            </a:r>
            <a:r>
              <a:rPr lang="en-US" sz="2800" dirty="0" smtClean="0">
                <a:solidFill>
                  <a:schemeClr val="tx1"/>
                </a:solidFill>
              </a:rPr>
              <a:t> </a:t>
            </a:r>
            <a:r>
              <a:rPr lang="en-US" sz="2800" dirty="0" err="1" smtClean="0">
                <a:solidFill>
                  <a:schemeClr val="tx1"/>
                </a:solidFill>
              </a:rPr>
              <a:t>aplikasi</a:t>
            </a:r>
            <a:r>
              <a:rPr lang="en-US" sz="2800" dirty="0" smtClean="0">
                <a:solidFill>
                  <a:schemeClr val="tx1"/>
                </a:solidFill>
              </a:rPr>
              <a:t> </a:t>
            </a:r>
            <a:r>
              <a:rPr lang="en-US" sz="2800" dirty="0" err="1" smtClean="0">
                <a:solidFill>
                  <a:schemeClr val="tx1"/>
                </a:solidFill>
              </a:rPr>
              <a:t>tersebut</a:t>
            </a:r>
            <a:r>
              <a:rPr lang="en-US" sz="2800" dirty="0" smtClean="0">
                <a:solidFill>
                  <a:schemeClr val="tx1"/>
                </a:solidFill>
              </a:rPr>
              <a:t>. </a:t>
            </a:r>
          </a:p>
          <a:p>
            <a:pPr marL="457200" lvl="1" indent="0">
              <a:lnSpc>
                <a:spcPct val="150000"/>
              </a:lnSpc>
              <a:buNone/>
            </a:pPr>
            <a:r>
              <a:rPr lang="en-US" sz="2800" dirty="0" err="1" smtClean="0">
                <a:solidFill>
                  <a:schemeClr val="tx1"/>
                </a:solidFill>
              </a:rPr>
              <a:t>Contohnya</a:t>
            </a:r>
            <a:r>
              <a:rPr lang="en-US" sz="2800" dirty="0" smtClean="0">
                <a:solidFill>
                  <a:schemeClr val="tx1"/>
                </a:solidFill>
              </a:rPr>
              <a:t>:</a:t>
            </a:r>
          </a:p>
          <a:p>
            <a:pPr lvl="2">
              <a:lnSpc>
                <a:spcPct val="150000"/>
              </a:lnSpc>
              <a:buFont typeface="Wingdings" pitchFamily="2" charset="2"/>
              <a:buChar char="ü"/>
            </a:pPr>
            <a:r>
              <a:rPr lang="en-US" sz="2400" dirty="0" smtClean="0">
                <a:solidFill>
                  <a:schemeClr val="tx1"/>
                </a:solidFill>
              </a:rPr>
              <a:t>Database</a:t>
            </a:r>
          </a:p>
          <a:p>
            <a:pPr lvl="2">
              <a:lnSpc>
                <a:spcPct val="150000"/>
              </a:lnSpc>
              <a:buFont typeface="Wingdings" pitchFamily="2" charset="2"/>
              <a:buChar char="ü"/>
            </a:pPr>
            <a:r>
              <a:rPr lang="en-US" sz="2400" dirty="0" smtClean="0">
                <a:solidFill>
                  <a:schemeClr val="tx1"/>
                </a:solidFill>
              </a:rPr>
              <a:t>framework</a:t>
            </a:r>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tambahan</a:t>
            </a:r>
            <a:r>
              <a:rPr lang="en-US" dirty="0" smtClean="0"/>
              <a:t> </a:t>
            </a:r>
            <a:r>
              <a:rPr lang="en-US" dirty="0" err="1" smtClean="0"/>
              <a:t>dari</a:t>
            </a:r>
            <a:r>
              <a:rPr lang="en-US" baseline="0" dirty="0" smtClean="0"/>
              <a:t> AWS)</a:t>
            </a:r>
            <a:r>
              <a:rPr lang="en-US" dirty="0" smtClean="0">
                <a:hlinkClick r:id="rId3"/>
              </a:rPr>
              <a:t> https://aws.amazon.com/id/types-of-cloud-computing/</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Platform as a service </a:t>
            </a:r>
            <a:r>
              <a:rPr lang="en-US" sz="1200" b="0" i="0" kern="1200" dirty="0" err="1" smtClean="0">
                <a:solidFill>
                  <a:schemeClr val="tx1"/>
                </a:solidFill>
                <a:effectLst/>
                <a:latin typeface="+mn-lt"/>
                <a:ea typeface="+mn-ea"/>
                <a:cs typeface="+mn-cs"/>
              </a:rPr>
              <a:t>menghilangkan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kebutuhan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organisasi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untuk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mengelola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infrastruktur</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mendasarinya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biasanya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perangkat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keras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sistem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operasi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serta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memungkinkan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berfokus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pada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penerapan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pengelolaan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aplikasi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membantu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menjadi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lebih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efisien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karena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tidak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perlu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khawatir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tentang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pengadaan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sumber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daya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perencanaan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kapasitas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pemeliharaan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perangkat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lunak</a:t>
            </a:r>
            <a:r>
              <a:rPr lang="en-US" sz="1200" b="0" i="0" kern="1200" dirty="0" smtClean="0">
                <a:solidFill>
                  <a:schemeClr val="tx1"/>
                </a:solidFill>
                <a:effectLst/>
                <a:latin typeface="+mn-lt"/>
                <a:ea typeface="+mn-ea"/>
                <a:cs typeface="+mn-cs"/>
              </a:rPr>
              <a:t>, patching, </a:t>
            </a:r>
            <a:r>
              <a:rPr lang="en-US" sz="1200" b="0" i="0" kern="1200" dirty="0" err="1" smtClean="0">
                <a:solidFill>
                  <a:schemeClr val="tx1"/>
                </a:solidFill>
                <a:effectLst/>
                <a:latin typeface="+mn-lt"/>
                <a:ea typeface="+mn-ea"/>
                <a:cs typeface="+mn-cs"/>
              </a:rPr>
              <a:t>atau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salah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satu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dari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kerja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berat</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tidak</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terdiferensiasi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lainnya</a:t>
            </a:r>
            <a:r>
              <a:rPr lang="en-US" sz="1200" b="0" i="0" kern="1200" dirty="0" smtClean="0">
                <a:solidFill>
                  <a:schemeClr val="tx1"/>
                </a:solidFill>
                <a:effectLst/>
                <a:latin typeface="+mn-lt"/>
                <a:ea typeface="+mn-ea"/>
                <a:cs typeface="+mn-cs"/>
              </a:rPr>
              <a:t> yang </a:t>
            </a:r>
            <a:r>
              <a:rPr lang="en-US" sz="1200" b="0" i="0" kern="1200" dirty="0" err="1" smtClean="0">
                <a:solidFill>
                  <a:schemeClr val="tx1"/>
                </a:solidFill>
                <a:effectLst/>
                <a:latin typeface="+mn-lt"/>
                <a:ea typeface="+mn-ea"/>
                <a:cs typeface="+mn-cs"/>
              </a:rPr>
              <a:t>terlibat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dalam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menjalankan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aplikasi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Anda</a:t>
            </a:r>
            <a:r>
              <a:rPr lang="en-US" sz="1200" b="0" i="0" kern="1200" dirty="0" smtClean="0">
                <a:solidFill>
                  <a:schemeClr val="tx1"/>
                </a:solidFill>
                <a:effectLst/>
                <a:latin typeface="+mn-lt"/>
                <a:ea typeface="+mn-ea"/>
                <a:cs typeface="+mn-cs"/>
              </a:rPr>
              <a:t>.</a:t>
            </a:r>
            <a:r>
              <a:rPr lang="en-US" dirty="0" smtClean="0"/>
              <a:t>.</a:t>
            </a:r>
          </a:p>
          <a:p>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15</a:t>
            </a:fld>
            <a:endParaRPr lang="id-ID"/>
          </a:p>
        </p:txBody>
      </p:sp>
    </p:spTree>
    <p:extLst>
      <p:ext uri="{BB962C8B-B14F-4D97-AF65-F5344CB8AC3E}">
        <p14:creationId xmlns:p14="http://schemas.microsoft.com/office/powerpoint/2010/main" val="214498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smtClean="0"/>
              <a:t>Platfroam</a:t>
            </a:r>
            <a:r>
              <a:rPr lang="en-ID" dirty="0" smtClean="0"/>
              <a:t> </a:t>
            </a:r>
            <a:r>
              <a:rPr lang="en-US" sz="1200" i="1" dirty="0" err="1" smtClean="0">
                <a:solidFill>
                  <a:schemeClr val="tx1"/>
                </a:solidFill>
              </a:rPr>
              <a:t>Sebagai</a:t>
            </a:r>
            <a:r>
              <a:rPr lang="en-US" sz="1200" i="1" dirty="0" smtClean="0">
                <a:solidFill>
                  <a:schemeClr val="tx1"/>
                </a:solidFill>
              </a:rPr>
              <a:t> </a:t>
            </a:r>
            <a:r>
              <a:rPr lang="en-US" sz="1200" i="1" dirty="0" err="1" smtClean="0">
                <a:solidFill>
                  <a:schemeClr val="tx1"/>
                </a:solidFill>
              </a:rPr>
              <a:t>Layanan</a:t>
            </a:r>
            <a:r>
              <a:rPr lang="en-US" sz="1200" i="1" dirty="0" smtClean="0">
                <a:solidFill>
                  <a:schemeClr val="tx1"/>
                </a:solidFill>
              </a:rPr>
              <a:t> (</a:t>
            </a:r>
            <a:r>
              <a:rPr lang="en-US" sz="1200" i="1" dirty="0" err="1" smtClean="0">
                <a:solidFill>
                  <a:schemeClr val="tx1"/>
                </a:solidFill>
              </a:rPr>
              <a:t>PaaS</a:t>
            </a:r>
            <a:r>
              <a:rPr lang="en-US" sz="1200" i="1" dirty="0" smtClean="0">
                <a:solidFill>
                  <a:schemeClr val="tx1"/>
                </a:solidFill>
              </a:rPr>
              <a:t>)</a:t>
            </a:r>
          </a:p>
          <a:p>
            <a:r>
              <a:rPr lang="en-ID" dirty="0" err="1" smtClean="0"/>
              <a:t>adalah</a:t>
            </a:r>
            <a:r>
              <a:rPr lang="en-ID" dirty="0" smtClean="0"/>
              <a:t> </a:t>
            </a:r>
            <a:r>
              <a:rPr lang="en-ID" dirty="0" err="1" smtClean="0"/>
              <a:t>lingkungan</a:t>
            </a:r>
            <a:r>
              <a:rPr lang="en-ID" dirty="0" smtClean="0"/>
              <a:t> </a:t>
            </a:r>
            <a:r>
              <a:rPr lang="en-ID" dirty="0" err="1" smtClean="0"/>
              <a:t>perangkat</a:t>
            </a:r>
            <a:r>
              <a:rPr lang="en-ID" dirty="0" smtClean="0"/>
              <a:t> </a:t>
            </a:r>
            <a:r>
              <a:rPr lang="en-ID" dirty="0" err="1" smtClean="0"/>
              <a:t>lunak</a:t>
            </a:r>
            <a:r>
              <a:rPr lang="en-ID" dirty="0" smtClean="0"/>
              <a:t> yang </a:t>
            </a:r>
            <a:r>
              <a:rPr lang="en-ID" dirty="0" err="1" smtClean="0"/>
              <a:t>untuk</a:t>
            </a:r>
            <a:r>
              <a:rPr lang="en-ID" dirty="0" smtClean="0"/>
              <a:t> </a:t>
            </a:r>
            <a:r>
              <a:rPr lang="en-ID" dirty="0" err="1" smtClean="0"/>
              <a:t>dikembangkan</a:t>
            </a:r>
            <a:r>
              <a:rPr lang="en-ID" baseline="0" dirty="0" smtClean="0"/>
              <a:t> </a:t>
            </a:r>
            <a:r>
              <a:rPr lang="en-ID" baseline="0" dirty="0" err="1" smtClean="0"/>
              <a:t>dan</a:t>
            </a:r>
            <a:r>
              <a:rPr lang="en-ID" baseline="0" dirty="0" smtClean="0"/>
              <a:t> </a:t>
            </a:r>
            <a:r>
              <a:rPr lang="en-ID" baseline="0" dirty="0" err="1" smtClean="0"/>
              <a:t>menjalankan</a:t>
            </a:r>
            <a:r>
              <a:rPr lang="en-ID" baseline="0" dirty="0" smtClean="0"/>
              <a:t> </a:t>
            </a:r>
            <a:r>
              <a:rPr lang="en-ID" baseline="0" dirty="0" err="1" smtClean="0"/>
              <a:t>aplikasi</a:t>
            </a:r>
            <a:r>
              <a:rPr lang="en-ID" baseline="0" dirty="0" smtClean="0"/>
              <a:t>, </a:t>
            </a:r>
            <a:r>
              <a:rPr lang="en-ID" baseline="0" dirty="0" err="1" smtClean="0"/>
              <a:t>seperti</a:t>
            </a:r>
            <a:r>
              <a:rPr lang="en-ID" baseline="0" dirty="0" smtClean="0"/>
              <a:t> </a:t>
            </a:r>
            <a:r>
              <a:rPr lang="en-ID" baseline="0" dirty="0" err="1" smtClean="0"/>
              <a:t>microsoft</a:t>
            </a:r>
            <a:r>
              <a:rPr lang="en-ID" baseline="0" dirty="0" smtClean="0"/>
              <a:t> word </a:t>
            </a:r>
            <a:r>
              <a:rPr lang="en-ID" baseline="0" dirty="0" err="1" smtClean="0"/>
              <a:t>adalah</a:t>
            </a:r>
            <a:r>
              <a:rPr lang="en-ID" baseline="0" dirty="0" smtClean="0"/>
              <a:t> </a:t>
            </a:r>
            <a:r>
              <a:rPr lang="en-ID" baseline="0" dirty="0" err="1" smtClean="0"/>
              <a:t>sebuah</a:t>
            </a:r>
            <a:r>
              <a:rPr lang="en-ID" baseline="0" dirty="0" smtClean="0"/>
              <a:t> </a:t>
            </a:r>
            <a:r>
              <a:rPr lang="en-ID" baseline="0" dirty="0" err="1" smtClean="0"/>
              <a:t>aplikasi</a:t>
            </a:r>
            <a:r>
              <a:rPr lang="en-ID" baseline="0" dirty="0" smtClean="0"/>
              <a:t> yang </a:t>
            </a:r>
            <a:r>
              <a:rPr lang="en-ID" baseline="0" dirty="0" err="1" smtClean="0"/>
              <a:t>berjalan</a:t>
            </a:r>
            <a:r>
              <a:rPr lang="en-ID" baseline="0" dirty="0" smtClean="0"/>
              <a:t> </a:t>
            </a:r>
            <a:r>
              <a:rPr lang="en-ID" baseline="0" dirty="0" err="1" smtClean="0"/>
              <a:t>pada</a:t>
            </a:r>
            <a:r>
              <a:rPr lang="en-ID" baseline="0" dirty="0" smtClean="0"/>
              <a:t> </a:t>
            </a:r>
            <a:r>
              <a:rPr lang="en-ID" baseline="0" dirty="0" err="1" smtClean="0"/>
              <a:t>paltfrom</a:t>
            </a:r>
            <a:r>
              <a:rPr lang="en-ID" baseline="0" dirty="0" smtClean="0"/>
              <a:t> </a:t>
            </a:r>
            <a:r>
              <a:rPr lang="en-ID" baseline="0" dirty="0" err="1" smtClean="0"/>
              <a:t>microsoft</a:t>
            </a:r>
            <a:r>
              <a:rPr lang="en-ID" baseline="0" dirty="0" smtClean="0"/>
              <a:t> windows. </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t>18</a:t>
            </a:fld>
            <a:endParaRPr lang="id-ID"/>
          </a:p>
        </p:txBody>
      </p:sp>
    </p:spTree>
    <p:extLst>
      <p:ext uri="{BB962C8B-B14F-4D97-AF65-F5344CB8AC3E}">
        <p14:creationId xmlns:p14="http://schemas.microsoft.com/office/powerpoint/2010/main" val="161710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smtClean="0">
                <a:solidFill>
                  <a:schemeClr val="tx1"/>
                </a:solidFill>
                <a:effectLst/>
                <a:latin typeface="+mn-lt"/>
                <a:ea typeface="+mn-ea"/>
                <a:cs typeface="+mn-cs"/>
              </a:rPr>
              <a:t>Pada Microsoft</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Windows Azure user dimungkinkan untuk mengembangkan aplikasi-aplikasi dengan basis NET. Dimana user mengembangkan jaringan sesuai dengan kebutuhan, namun MWA menetapkan standar-standar yang tidak bisa dilanggar. Dapat dikatakan atau disimpulkan bahwa MWA merupakan framework-framework aplikasi lengkap yang diimplementasikan dalam jaringan virtual yang memiliki basis yang sama dengan jaringan konvensional.</a:t>
            </a:r>
            <a:endParaRPr lang="en-US"/>
          </a:p>
        </p:txBody>
      </p:sp>
      <p:sp>
        <p:nvSpPr>
          <p:cNvPr id="4" name="Slide Number Placeholder 3"/>
          <p:cNvSpPr>
            <a:spLocks noGrp="1"/>
          </p:cNvSpPr>
          <p:nvPr>
            <p:ph type="sldNum" sz="quarter" idx="10"/>
          </p:nvPr>
        </p:nvSpPr>
        <p:spPr/>
        <p:txBody>
          <a:bodyPr/>
          <a:lstStyle/>
          <a:p>
            <a:fld id="{CF48818C-C5E6-444A-A9F7-917A97CA3904}" type="slidenum">
              <a:rPr lang="id-ID" smtClean="0"/>
              <a:t>19</a:t>
            </a:fld>
            <a:endParaRPr lang="id-ID"/>
          </a:p>
        </p:txBody>
      </p:sp>
    </p:spTree>
    <p:extLst>
      <p:ext uri="{BB962C8B-B14F-4D97-AF65-F5344CB8AC3E}">
        <p14:creationId xmlns:p14="http://schemas.microsoft.com/office/powerpoint/2010/main" val="1390677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8D3A0-D1BC-48C8-91DC-3BF20C0ABD53}"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Layanan Pada Komputasi Cloud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8A3C00-D4AF-4E79-9E31-4048E623C51E}"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Layanan Pada Komputasi Cloud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EF6DE6F-D8A8-464D-BDF6-1DC3E7B6706F}"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Layanan Pada Komputasi Cloud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53C8B4-37FA-4D7E-B4DC-11335FFBAE00}"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Layanan Pada Komputasi Cloud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55D7F6C2-5A6A-4A85-9E10-1E7C95C32CC3}" type="datetime1">
              <a:rPr lang="id-ID" smtClean="0"/>
              <a:t>30/06/2019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1BE69E34-BFA4-4218-B793-232DB8165380}"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Layanan Pada Komputasi Cloud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FA2AA673-F60A-442A-A1CA-BA11BAC4E9DD}"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Layanan Pada Komputasi Cloud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13D7BBE6-52C1-4B26-AF3A-7768BE0691A2}" type="datetime1">
              <a:rPr lang="id-ID" smtClean="0"/>
              <a:t>30/06/2019</a:t>
            </a:fld>
            <a:endParaRPr lang="id-ID"/>
          </a:p>
        </p:txBody>
      </p:sp>
      <p:sp>
        <p:nvSpPr>
          <p:cNvPr id="6" name="Footer Placeholder 5"/>
          <p:cNvSpPr>
            <a:spLocks noGrp="1"/>
          </p:cNvSpPr>
          <p:nvPr>
            <p:ph type="ftr" sz="quarter" idx="11"/>
          </p:nvPr>
        </p:nvSpPr>
        <p:spPr/>
        <p:txBody>
          <a:bodyPr/>
          <a:lstStyle/>
          <a:p>
            <a:r>
              <a:rPr lang="id-ID" smtClean="0"/>
              <a:t>Layanan Pada Komputasi Cloud</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9CD2B4D6-7AC3-4D48-B98A-64A204F6F59F}" type="datetime1">
              <a:rPr lang="id-ID" smtClean="0"/>
              <a:t>30/06/2019</a:t>
            </a:fld>
            <a:endParaRPr lang="id-ID"/>
          </a:p>
        </p:txBody>
      </p:sp>
      <p:sp>
        <p:nvSpPr>
          <p:cNvPr id="8" name="Footer Placeholder 7"/>
          <p:cNvSpPr>
            <a:spLocks noGrp="1"/>
          </p:cNvSpPr>
          <p:nvPr>
            <p:ph type="ftr" sz="quarter" idx="11"/>
          </p:nvPr>
        </p:nvSpPr>
        <p:spPr/>
        <p:txBody>
          <a:bodyPr/>
          <a:lstStyle/>
          <a:p>
            <a:r>
              <a:rPr lang="id-ID" smtClean="0"/>
              <a:t>Layanan Pada Komputasi Cloud</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3A72C5B-2D8B-4BB6-9FDC-1A554FCC6864}" type="datetime1">
              <a:rPr lang="id-ID" smtClean="0"/>
              <a:t>30/06/2019</a:t>
            </a:fld>
            <a:endParaRPr lang="id-ID"/>
          </a:p>
        </p:txBody>
      </p:sp>
      <p:sp>
        <p:nvSpPr>
          <p:cNvPr id="4" name="Footer Placeholder 3"/>
          <p:cNvSpPr>
            <a:spLocks noGrp="1"/>
          </p:cNvSpPr>
          <p:nvPr>
            <p:ph type="ftr" sz="quarter" idx="11"/>
          </p:nvPr>
        </p:nvSpPr>
        <p:spPr/>
        <p:txBody>
          <a:bodyPr/>
          <a:lstStyle/>
          <a:p>
            <a:r>
              <a:rPr lang="id-ID" smtClean="0"/>
              <a:t>Layanan Pada Komputasi Cloud</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20C166-DDFF-41A8-93C3-02274A0BFA23}" type="datetime1">
              <a:rPr lang="id-ID" smtClean="0"/>
              <a:t>30/06/2019</a:t>
            </a:fld>
            <a:endParaRPr lang="id-ID"/>
          </a:p>
        </p:txBody>
      </p:sp>
      <p:sp>
        <p:nvSpPr>
          <p:cNvPr id="3" name="Footer Placeholder 2"/>
          <p:cNvSpPr>
            <a:spLocks noGrp="1"/>
          </p:cNvSpPr>
          <p:nvPr>
            <p:ph type="ftr" sz="quarter" idx="11"/>
          </p:nvPr>
        </p:nvSpPr>
        <p:spPr/>
        <p:txBody>
          <a:bodyPr/>
          <a:lstStyle/>
          <a:p>
            <a:r>
              <a:rPr lang="id-ID" smtClean="0"/>
              <a:t>Layanan Pada Komputasi Cloud</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5AA805BF-3FA6-4467-B1FF-B0AA010CAC3B}" type="datetime1">
              <a:rPr lang="id-ID" smtClean="0"/>
              <a:t>30/06/2019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id-ID" smtClean="0"/>
              <a:t>Layanan Pada Komputasi Cloud</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id-ID" smtClean="0"/>
              <a:t>Layanan Pada Komputasi Cloud</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75451C6B-9C7B-45B5-B4AC-03687015041F}" type="datetime1">
              <a:rPr lang="id-ID" smtClean="0"/>
              <a:t>30/06/2019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4" name="Slide Number Placeholder 3"/>
          <p:cNvSpPr>
            <a:spLocks noGrp="1"/>
          </p:cNvSpPr>
          <p:nvPr>
            <p:ph type="sldNum" sz="quarter" idx="4294967295"/>
          </p:nvPr>
        </p:nvSpPr>
        <p:spPr>
          <a:xfrm>
            <a:off x="7482031" y="6441702"/>
            <a:ext cx="2057400" cy="365125"/>
          </a:xfrm>
          <a:prstGeom prst="rect">
            <a:avLst/>
          </a:prstGeom>
        </p:spPr>
        <p:txBody>
          <a:bodyPr/>
          <a:lstStyle/>
          <a:p>
            <a:fld id="{48A2BCBC-50EF-4175-83E0-F618B60D4316}"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16673155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619287"/>
            <a:ext cx="7347283" cy="854074"/>
          </a:xfrm>
        </p:spPr>
        <p:txBody>
          <a:bodyPr>
            <a:noAutofit/>
          </a:bodyPr>
          <a:lstStyle/>
          <a:p>
            <a:r>
              <a:rPr lang="id-ID" dirty="0"/>
              <a:t>Infrastructure as a Service (IaaS)</a:t>
            </a:r>
          </a:p>
        </p:txBody>
      </p:sp>
      <p:sp>
        <p:nvSpPr>
          <p:cNvPr id="3" name="Content Placeholder 2"/>
          <p:cNvSpPr>
            <a:spLocks noGrp="1"/>
          </p:cNvSpPr>
          <p:nvPr>
            <p:ph idx="1"/>
          </p:nvPr>
        </p:nvSpPr>
        <p:spPr>
          <a:xfrm>
            <a:off x="184897" y="1945611"/>
            <a:ext cx="8814723" cy="3934927"/>
          </a:xfrm>
        </p:spPr>
        <p:txBody>
          <a:bodyPr anchor="ctr">
            <a:normAutofit/>
          </a:bodyPr>
          <a:lstStyle/>
          <a:p>
            <a:pPr>
              <a:lnSpc>
                <a:spcPct val="150000"/>
              </a:lnSpc>
            </a:pPr>
            <a:r>
              <a:rPr lang="id-ID" sz="2400" dirty="0" smtClean="0"/>
              <a:t>Process</a:t>
            </a:r>
          </a:p>
          <a:p>
            <a:pPr marL="0" indent="0">
              <a:lnSpc>
                <a:spcPct val="150000"/>
              </a:lnSpc>
              <a:buNone/>
            </a:pPr>
            <a:r>
              <a:rPr lang="id-ID" sz="2400" dirty="0" smtClean="0"/>
              <a:t>Menggunakan Virtual </a:t>
            </a:r>
            <a:r>
              <a:rPr lang="id-ID" sz="2400" dirty="0"/>
              <a:t>machines </a:t>
            </a:r>
            <a:r>
              <a:rPr lang="id-ID" sz="2400" dirty="0" smtClean="0"/>
              <a:t>: VMWare</a:t>
            </a:r>
            <a:r>
              <a:rPr lang="id-ID" sz="2400" dirty="0"/>
              <a:t>, Xen, </a:t>
            </a:r>
            <a:r>
              <a:rPr lang="id-ID" sz="2400" dirty="0" smtClean="0"/>
              <a:t>etc.</a:t>
            </a:r>
          </a:p>
          <a:p>
            <a:pPr marL="0" indent="0">
              <a:lnSpc>
                <a:spcPct val="150000"/>
              </a:lnSpc>
              <a:buNone/>
            </a:pPr>
            <a:endParaRPr lang="id-ID" sz="2400" dirty="0" smtClean="0"/>
          </a:p>
          <a:p>
            <a:pPr>
              <a:lnSpc>
                <a:spcPct val="150000"/>
              </a:lnSpc>
            </a:pPr>
            <a:r>
              <a:rPr lang="id-ID" sz="2400" dirty="0" smtClean="0"/>
              <a:t>Storage </a:t>
            </a:r>
          </a:p>
          <a:p>
            <a:pPr marL="0" indent="0">
              <a:lnSpc>
                <a:spcPct val="150000"/>
              </a:lnSpc>
              <a:buNone/>
            </a:pPr>
            <a:r>
              <a:rPr lang="id-ID" sz="2400" dirty="0" smtClean="0"/>
              <a:t>Menggunakan Virtual </a:t>
            </a:r>
            <a:r>
              <a:rPr lang="id-ID" sz="2400" dirty="0"/>
              <a:t>Hard Disk melalui Sistem File Terdistribusi - NFS, GFS, Storage Pools, dll</a:t>
            </a:r>
            <a:r>
              <a:rPr lang="id-ID" sz="2400" dirty="0" smtClean="0"/>
              <a:t>.</a:t>
            </a:r>
            <a:endParaRPr lang="id-ID" sz="2400" dirty="0"/>
          </a:p>
        </p:txBody>
      </p:sp>
      <p:sp>
        <p:nvSpPr>
          <p:cNvPr id="4" name="Date Placeholder 3"/>
          <p:cNvSpPr>
            <a:spLocks noGrp="1"/>
          </p:cNvSpPr>
          <p:nvPr>
            <p:ph type="dt" sz="half" idx="10"/>
          </p:nvPr>
        </p:nvSpPr>
        <p:spPr/>
        <p:txBody>
          <a:bodyPr/>
          <a:lstStyle/>
          <a:p>
            <a:fld id="{3AE08184-5D89-417A-A303-3AA10EF6264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spTree>
    <p:extLst>
      <p:ext uri="{BB962C8B-B14F-4D97-AF65-F5344CB8AC3E}">
        <p14:creationId xmlns:p14="http://schemas.microsoft.com/office/powerpoint/2010/main" val="899091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769" y="652668"/>
            <a:ext cx="7347283" cy="854074"/>
          </a:xfrm>
        </p:spPr>
        <p:txBody>
          <a:bodyPr>
            <a:noAutofit/>
          </a:bodyPr>
          <a:lstStyle/>
          <a:p>
            <a:r>
              <a:rPr lang="id-ID" sz="3200" dirty="0"/>
              <a:t>Infrastructure as a Service (IaaS)</a:t>
            </a:r>
            <a:endParaRPr lang="en-US" sz="3200" b="1" dirty="0"/>
          </a:p>
        </p:txBody>
      </p:sp>
      <p:sp>
        <p:nvSpPr>
          <p:cNvPr id="3" name="Content Placeholder 2"/>
          <p:cNvSpPr>
            <a:spLocks noGrp="1"/>
          </p:cNvSpPr>
          <p:nvPr>
            <p:ph idx="1"/>
          </p:nvPr>
        </p:nvSpPr>
        <p:spPr>
          <a:xfrm>
            <a:off x="196620" y="1721442"/>
            <a:ext cx="8814723" cy="4724400"/>
          </a:xfrm>
        </p:spPr>
        <p:txBody>
          <a:bodyPr>
            <a:normAutofit/>
          </a:bodyPr>
          <a:lstStyle/>
          <a:p>
            <a:pPr marL="0" indent="0">
              <a:buNone/>
            </a:pPr>
            <a:r>
              <a:rPr lang="en-US" sz="2400" b="1" dirty="0" smtClean="0"/>
              <a:t>Infrastructure </a:t>
            </a:r>
            <a:r>
              <a:rPr lang="en-US" sz="2400" b="1" dirty="0"/>
              <a:t>as a </a:t>
            </a:r>
            <a:r>
              <a:rPr lang="en-US" sz="2400" b="1" dirty="0" smtClean="0"/>
              <a:t>Service</a:t>
            </a:r>
            <a:r>
              <a:rPr lang="id-ID" sz="2400" b="1" dirty="0" smtClean="0"/>
              <a:t> </a:t>
            </a:r>
            <a:r>
              <a:rPr lang="en-US" sz="2400" dirty="0" smtClean="0">
                <a:solidFill>
                  <a:schemeClr val="tx1"/>
                </a:solidFill>
              </a:rPr>
              <a:t>(</a:t>
            </a:r>
            <a:r>
              <a:rPr lang="en-US" sz="2400" dirty="0" err="1" smtClean="0">
                <a:solidFill>
                  <a:schemeClr val="tx1"/>
                </a:solidFill>
              </a:rPr>
              <a:t>IaaS</a:t>
            </a:r>
            <a:r>
              <a:rPr lang="en-US" sz="2400" dirty="0" smtClean="0">
                <a:solidFill>
                  <a:schemeClr val="tx1"/>
                </a:solidFill>
              </a:rPr>
              <a:t>)</a:t>
            </a:r>
          </a:p>
          <a:p>
            <a:endParaRPr lang="en-US" sz="2400" dirty="0">
              <a:solidFill>
                <a:schemeClr val="tx1"/>
              </a:solidFill>
            </a:endParaRPr>
          </a:p>
        </p:txBody>
      </p:sp>
      <p:sp>
        <p:nvSpPr>
          <p:cNvPr id="4" name="Date Placeholder 3"/>
          <p:cNvSpPr>
            <a:spLocks noGrp="1"/>
          </p:cNvSpPr>
          <p:nvPr>
            <p:ph type="dt" sz="half" idx="10"/>
          </p:nvPr>
        </p:nvSpPr>
        <p:spPr/>
        <p:txBody>
          <a:bodyPr/>
          <a:lstStyle/>
          <a:p>
            <a:fld id="{3D38DD7D-A203-45DE-9A4F-D1C86C15C74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2832" y="2323497"/>
            <a:ext cx="3427398" cy="3945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01957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produk</a:t>
            </a:r>
            <a:r>
              <a:rPr lang="en-US" dirty="0"/>
              <a:t> </a:t>
            </a:r>
            <a:r>
              <a:rPr lang="en-US" dirty="0" err="1"/>
              <a:t>layanan</a:t>
            </a:r>
            <a:r>
              <a:rPr lang="en-US" dirty="0"/>
              <a:t> </a:t>
            </a:r>
            <a:r>
              <a:rPr lang="en-US" dirty="0" err="1"/>
              <a:t>dari</a:t>
            </a:r>
            <a:r>
              <a:rPr lang="en-US" dirty="0"/>
              <a:t> </a:t>
            </a:r>
            <a:r>
              <a:rPr lang="en-US" dirty="0" err="1"/>
              <a:t>IaaS</a:t>
            </a:r>
            <a:endParaRPr lang="en-US" dirty="0"/>
          </a:p>
        </p:txBody>
      </p:sp>
      <p:sp>
        <p:nvSpPr>
          <p:cNvPr id="3" name="Content Placeholder 2"/>
          <p:cNvSpPr>
            <a:spLocks noGrp="1"/>
          </p:cNvSpPr>
          <p:nvPr>
            <p:ph idx="1"/>
          </p:nvPr>
        </p:nvSpPr>
        <p:spPr/>
        <p:txBody>
          <a:bodyPr/>
          <a:lstStyle/>
          <a:p>
            <a:pPr marL="0" indent="0">
              <a:buNone/>
            </a:pPr>
            <a:r>
              <a:rPr lang="en-US" b="1" dirty="0" smtClean="0"/>
              <a:t>Amazon </a:t>
            </a:r>
            <a:r>
              <a:rPr lang="en-US" b="1" dirty="0"/>
              <a:t>Web </a:t>
            </a:r>
            <a:r>
              <a:rPr lang="en-US" b="1" dirty="0" smtClean="0"/>
              <a:t>Services</a:t>
            </a:r>
          </a:p>
          <a:p>
            <a:pPr marL="0" indent="0">
              <a:buNone/>
            </a:pPr>
            <a:endParaRPr lang="en-US" dirty="0"/>
          </a:p>
        </p:txBody>
      </p:sp>
      <p:sp>
        <p:nvSpPr>
          <p:cNvPr id="4" name="Date Placeholder 3"/>
          <p:cNvSpPr>
            <a:spLocks noGrp="1"/>
          </p:cNvSpPr>
          <p:nvPr>
            <p:ph type="dt" sz="half" idx="10"/>
          </p:nvPr>
        </p:nvSpPr>
        <p:spPr/>
        <p:txBody>
          <a:bodyPr/>
          <a:lstStyle/>
          <a:p>
            <a:fld id="{4007C53E-E907-460B-8950-FB02D67593E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pic>
        <p:nvPicPr>
          <p:cNvPr id="4102" name="Picture 6" descr="https://1.bp.blogspot.com/-y4qWuSUv2f4/WBwDhNHrk3I/AAAAAAAACoU/yfSAik8FNW8wmlu6u17-s6bD2NwwjIlBQCLcB/s1600/Amazone%2BWeb%2Bservi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617" y="2105688"/>
            <a:ext cx="6853783" cy="3853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62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produk</a:t>
            </a:r>
            <a:r>
              <a:rPr lang="en-US" dirty="0"/>
              <a:t> </a:t>
            </a:r>
            <a:r>
              <a:rPr lang="en-US" dirty="0" err="1"/>
              <a:t>layanan</a:t>
            </a:r>
            <a:r>
              <a:rPr lang="en-US" dirty="0"/>
              <a:t> </a:t>
            </a:r>
            <a:r>
              <a:rPr lang="en-US" dirty="0" err="1"/>
              <a:t>dari</a:t>
            </a:r>
            <a:r>
              <a:rPr lang="en-US" dirty="0"/>
              <a:t> </a:t>
            </a:r>
            <a:r>
              <a:rPr lang="en-US" dirty="0" err="1"/>
              <a:t>IaaS</a:t>
            </a:r>
            <a:endParaRPr lang="en-US" dirty="0"/>
          </a:p>
        </p:txBody>
      </p:sp>
      <p:sp>
        <p:nvSpPr>
          <p:cNvPr id="3" name="Content Placeholder 2"/>
          <p:cNvSpPr>
            <a:spLocks noGrp="1"/>
          </p:cNvSpPr>
          <p:nvPr>
            <p:ph idx="1"/>
          </p:nvPr>
        </p:nvSpPr>
        <p:spPr/>
        <p:txBody>
          <a:bodyPr/>
          <a:lstStyle/>
          <a:p>
            <a:pPr marL="0" indent="0">
              <a:buNone/>
            </a:pPr>
            <a:r>
              <a:rPr lang="en-US" b="1" dirty="0" err="1" smtClean="0"/>
              <a:t>Amazone</a:t>
            </a:r>
            <a:r>
              <a:rPr lang="en-US" b="1" dirty="0" smtClean="0"/>
              <a:t> </a:t>
            </a:r>
            <a:r>
              <a:rPr lang="en-US" b="1" dirty="0"/>
              <a:t>EC2</a:t>
            </a:r>
            <a:endParaRPr lang="en-US" b="1" dirty="0" smtClean="0"/>
          </a:p>
          <a:p>
            <a:pPr marL="0" indent="0">
              <a:buNone/>
            </a:pPr>
            <a:endParaRPr lang="en-US" dirty="0"/>
          </a:p>
        </p:txBody>
      </p:sp>
      <p:sp>
        <p:nvSpPr>
          <p:cNvPr id="4" name="Date Placeholder 3"/>
          <p:cNvSpPr>
            <a:spLocks noGrp="1"/>
          </p:cNvSpPr>
          <p:nvPr>
            <p:ph type="dt" sz="half" idx="10"/>
          </p:nvPr>
        </p:nvSpPr>
        <p:spPr/>
        <p:txBody>
          <a:bodyPr/>
          <a:lstStyle/>
          <a:p>
            <a:fld id="{807B781B-39F4-4055-BCE5-E74305B455B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pic>
        <p:nvPicPr>
          <p:cNvPr id="5122" name="Picture 2" descr="https://3.bp.blogspot.com/-Ys-K9Czcd24/WBwDuW6WLDI/AAAAAAAACoY/QYXGy1VxbE8D_lC3lgb-8guRWzq3n7ECwCLcB/s1600/amazone%2Be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707" y="2016224"/>
            <a:ext cx="5624072" cy="421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146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produk</a:t>
            </a:r>
            <a:r>
              <a:rPr lang="en-US" dirty="0"/>
              <a:t> </a:t>
            </a:r>
            <a:r>
              <a:rPr lang="en-US" dirty="0" err="1"/>
              <a:t>layanan</a:t>
            </a:r>
            <a:r>
              <a:rPr lang="en-US" dirty="0"/>
              <a:t> </a:t>
            </a:r>
            <a:r>
              <a:rPr lang="en-US" dirty="0" err="1"/>
              <a:t>dari</a:t>
            </a:r>
            <a:r>
              <a:rPr lang="en-US" dirty="0"/>
              <a:t> </a:t>
            </a:r>
            <a:r>
              <a:rPr lang="en-US" dirty="0" err="1"/>
              <a:t>IaaS</a:t>
            </a:r>
            <a:endParaRPr lang="en-US" dirty="0"/>
          </a:p>
        </p:txBody>
      </p:sp>
      <p:sp>
        <p:nvSpPr>
          <p:cNvPr id="3" name="Content Placeholder 2"/>
          <p:cNvSpPr>
            <a:spLocks noGrp="1"/>
          </p:cNvSpPr>
          <p:nvPr>
            <p:ph idx="1"/>
          </p:nvPr>
        </p:nvSpPr>
        <p:spPr/>
        <p:txBody>
          <a:bodyPr/>
          <a:lstStyle/>
          <a:p>
            <a:pPr marL="0" indent="0">
              <a:buNone/>
            </a:pPr>
            <a:r>
              <a:rPr lang="en-US" b="1" dirty="0" err="1" smtClean="0"/>
              <a:t>Navisite</a:t>
            </a:r>
            <a:endParaRPr lang="en-US" b="1" dirty="0" smtClean="0"/>
          </a:p>
          <a:p>
            <a:pPr marL="0" indent="0">
              <a:buNone/>
            </a:pPr>
            <a:endParaRPr lang="en-US" dirty="0"/>
          </a:p>
        </p:txBody>
      </p:sp>
      <p:sp>
        <p:nvSpPr>
          <p:cNvPr id="4" name="Date Placeholder 3"/>
          <p:cNvSpPr>
            <a:spLocks noGrp="1"/>
          </p:cNvSpPr>
          <p:nvPr>
            <p:ph type="dt" sz="half" idx="10"/>
          </p:nvPr>
        </p:nvSpPr>
        <p:spPr/>
        <p:txBody>
          <a:bodyPr/>
          <a:lstStyle/>
          <a:p>
            <a:fld id="{4906C38D-62F9-4B98-8DF8-26816886B5F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pic>
        <p:nvPicPr>
          <p:cNvPr id="6146" name="Picture 2" descr="https://2.bp.blogspot.com/-FIv1pg_KPgo/WBwD1II6fyI/AAAAAAAACoc/2S5fcFZZdNIYTexZtLkBYomS0IqULf-IwCLcB/s1600/navisi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56" y="2007318"/>
            <a:ext cx="7650565" cy="387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967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Platform as a Service (PaaS)</a:t>
            </a:r>
            <a:endParaRPr lang="en-US" dirty="0"/>
          </a:p>
        </p:txBody>
      </p:sp>
      <p:sp>
        <p:nvSpPr>
          <p:cNvPr id="3" name="Content Placeholder 2"/>
          <p:cNvSpPr>
            <a:spLocks noGrp="1"/>
          </p:cNvSpPr>
          <p:nvPr>
            <p:ph idx="1"/>
          </p:nvPr>
        </p:nvSpPr>
        <p:spPr/>
        <p:txBody>
          <a:bodyPr anchor="t">
            <a:normAutofit/>
          </a:bodyPr>
          <a:lstStyle/>
          <a:p>
            <a:pPr marL="0" indent="0">
              <a:lnSpc>
                <a:spcPct val="150000"/>
              </a:lnSpc>
              <a:buNone/>
            </a:pPr>
            <a:r>
              <a:rPr lang="en-US" sz="2400" b="1" dirty="0" err="1"/>
              <a:t>PaaS</a:t>
            </a:r>
            <a:r>
              <a:rPr lang="en-US" sz="2400" b="1" dirty="0"/>
              <a:t>:  Platform as a </a:t>
            </a:r>
            <a:r>
              <a:rPr lang="en-US" sz="2400" b="1" dirty="0" smtClean="0"/>
              <a:t>Service</a:t>
            </a:r>
          </a:p>
          <a:p>
            <a:pPr marL="0" indent="0">
              <a:lnSpc>
                <a:spcPct val="150000"/>
              </a:lnSpc>
              <a:buNone/>
            </a:pPr>
            <a:r>
              <a:rPr lang="en-US" sz="2400" dirty="0" smtClean="0"/>
              <a:t>Consumer  </a:t>
            </a:r>
            <a:r>
              <a:rPr lang="en-US" sz="2400" dirty="0"/>
              <a:t>can create custom applications using programming tools supported by the provider and deploy them onto the provider's cloud infrastructure</a:t>
            </a:r>
          </a:p>
        </p:txBody>
      </p:sp>
      <p:sp>
        <p:nvSpPr>
          <p:cNvPr id="4" name="Date Placeholder 3"/>
          <p:cNvSpPr>
            <a:spLocks noGrp="1"/>
          </p:cNvSpPr>
          <p:nvPr>
            <p:ph type="dt" sz="half" idx="10"/>
          </p:nvPr>
        </p:nvSpPr>
        <p:spPr/>
        <p:txBody>
          <a:bodyPr/>
          <a:lstStyle/>
          <a:p>
            <a:fld id="{22856CF9-A0DC-4B5E-812D-F97252A7E58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pic>
        <p:nvPicPr>
          <p:cNvPr id="2052" name="Picture 4" descr="AWS-Types-of-Cloud-Computing_Platform-as-a-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048" y="4178788"/>
            <a:ext cx="4474955" cy="2205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403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522023"/>
            <a:ext cx="7347283" cy="854074"/>
          </a:xfrm>
        </p:spPr>
        <p:txBody>
          <a:bodyPr>
            <a:noAutofit/>
          </a:bodyPr>
          <a:lstStyle/>
          <a:p>
            <a:r>
              <a:rPr lang="id-ID" dirty="0"/>
              <a:t>Platform as a Service (PaaS)</a:t>
            </a:r>
          </a:p>
        </p:txBody>
      </p:sp>
      <p:sp>
        <p:nvSpPr>
          <p:cNvPr id="3" name="Content Placeholder 2"/>
          <p:cNvSpPr>
            <a:spLocks noGrp="1"/>
          </p:cNvSpPr>
          <p:nvPr>
            <p:ph idx="1"/>
          </p:nvPr>
        </p:nvSpPr>
        <p:spPr>
          <a:xfrm>
            <a:off x="184897" y="1624083"/>
            <a:ext cx="8814723" cy="4552127"/>
          </a:xfrm>
        </p:spPr>
        <p:txBody>
          <a:bodyPr anchor="ctr">
            <a:normAutofit/>
          </a:bodyPr>
          <a:lstStyle/>
          <a:p>
            <a:pPr>
              <a:lnSpc>
                <a:spcPct val="150000"/>
              </a:lnSpc>
            </a:pPr>
            <a:r>
              <a:rPr lang="id-ID" sz="2400" dirty="0" smtClean="0"/>
              <a:t>Memperbolehkan </a:t>
            </a:r>
            <a:r>
              <a:rPr lang="id-ID" sz="2400" dirty="0"/>
              <a:t>pengguna untuk mengembangkan dan menyebarkan aplikasi ke platform vendor menggunakan API / pustaka spesifik yang abstrak proses </a:t>
            </a:r>
            <a:r>
              <a:rPr lang="id-ID" sz="2400" dirty="0" smtClean="0"/>
              <a:t>sebenarnya</a:t>
            </a:r>
          </a:p>
          <a:p>
            <a:pPr>
              <a:lnSpc>
                <a:spcPct val="150000"/>
              </a:lnSpc>
            </a:pPr>
            <a:r>
              <a:rPr lang="id-ID" sz="2400" dirty="0" smtClean="0"/>
              <a:t>Kembangkan </a:t>
            </a:r>
            <a:r>
              <a:rPr lang="id-ID" sz="2400" dirty="0"/>
              <a:t>aplikasi di lingkungan berbasis </a:t>
            </a:r>
            <a:r>
              <a:rPr lang="id-ID" sz="2400" dirty="0" smtClean="0"/>
              <a:t>cloud</a:t>
            </a:r>
          </a:p>
          <a:p>
            <a:pPr>
              <a:lnSpc>
                <a:spcPct val="150000"/>
              </a:lnSpc>
            </a:pPr>
            <a:r>
              <a:rPr lang="id-ID" sz="2400" dirty="0" smtClean="0"/>
              <a:t>Detail </a:t>
            </a:r>
            <a:r>
              <a:rPr lang="id-ID" sz="2400" dirty="0"/>
              <a:t>perangkat keras disembunyikan dari pengguna - vendor menangani infrastruktur (mungkin IaaS)</a:t>
            </a:r>
          </a:p>
        </p:txBody>
      </p:sp>
      <p:sp>
        <p:nvSpPr>
          <p:cNvPr id="4" name="Date Placeholder 3"/>
          <p:cNvSpPr>
            <a:spLocks noGrp="1"/>
          </p:cNvSpPr>
          <p:nvPr>
            <p:ph type="dt" sz="half" idx="10"/>
          </p:nvPr>
        </p:nvSpPr>
        <p:spPr/>
        <p:txBody>
          <a:bodyPr/>
          <a:lstStyle/>
          <a:p>
            <a:fld id="{40FF19B1-B944-4BE0-AB0B-FB9FA83DCE4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7914807" y="6176210"/>
            <a:ext cx="1084813" cy="617455"/>
          </a:xfrm>
        </p:spPr>
        <p:txBody>
          <a:bodyPr/>
          <a:lstStyle/>
          <a:p>
            <a:fld id="{DF0E258F-04D6-46E9-8B77-0866F5CD991D}" type="slidenum">
              <a:rPr lang="id-ID" smtClean="0"/>
              <a:pPr/>
              <a:t>16</a:t>
            </a:fld>
            <a:endParaRPr lang="id-ID" dirty="0"/>
          </a:p>
        </p:txBody>
      </p:sp>
    </p:spTree>
    <p:extLst>
      <p:ext uri="{BB962C8B-B14F-4D97-AF65-F5344CB8AC3E}">
        <p14:creationId xmlns:p14="http://schemas.microsoft.com/office/powerpoint/2010/main" val="2181416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497569"/>
            <a:ext cx="7347283" cy="854074"/>
          </a:xfrm>
        </p:spPr>
        <p:txBody>
          <a:bodyPr>
            <a:noAutofit/>
          </a:bodyPr>
          <a:lstStyle/>
          <a:p>
            <a:r>
              <a:rPr lang="id-ID"/>
              <a:t>Platform as a Service (PaaS) </a:t>
            </a:r>
          </a:p>
        </p:txBody>
      </p:sp>
      <p:sp>
        <p:nvSpPr>
          <p:cNvPr id="3" name="Content Placeholder 2"/>
          <p:cNvSpPr>
            <a:spLocks noGrp="1"/>
          </p:cNvSpPr>
          <p:nvPr>
            <p:ph idx="1"/>
          </p:nvPr>
        </p:nvSpPr>
        <p:spPr>
          <a:xfrm>
            <a:off x="184897" y="1957136"/>
            <a:ext cx="8814723" cy="4219073"/>
          </a:xfrm>
        </p:spPr>
        <p:txBody>
          <a:bodyPr anchor="ctr">
            <a:normAutofit/>
          </a:bodyPr>
          <a:lstStyle/>
          <a:p>
            <a:pPr>
              <a:lnSpc>
                <a:spcPct val="150000"/>
              </a:lnSpc>
            </a:pPr>
            <a:r>
              <a:rPr lang="id-ID" sz="2400" dirty="0"/>
              <a:t>Pengguna memiliki kontrol atas konfigurasi hosting dan berapa banyak sumber daya tingkat aplikasi (objek, sesi, tabel database) untuk </a:t>
            </a:r>
            <a:r>
              <a:rPr lang="id-ID" sz="2400" dirty="0" smtClean="0"/>
              <a:t>dikonsumsi</a:t>
            </a:r>
          </a:p>
          <a:p>
            <a:pPr>
              <a:lnSpc>
                <a:spcPct val="150000"/>
              </a:lnSpc>
            </a:pPr>
            <a:r>
              <a:rPr lang="id-ID" sz="2400" dirty="0" smtClean="0"/>
              <a:t>Harga </a:t>
            </a:r>
            <a:r>
              <a:rPr lang="id-ID" sz="2400" dirty="0"/>
              <a:t>juga tergantung pada ukuran </a:t>
            </a:r>
            <a:r>
              <a:rPr lang="id-ID" sz="2400" dirty="0" smtClean="0"/>
              <a:t>aplikasi</a:t>
            </a:r>
            <a:endParaRPr lang="id-ID" sz="2400" dirty="0"/>
          </a:p>
        </p:txBody>
      </p:sp>
      <p:sp>
        <p:nvSpPr>
          <p:cNvPr id="4" name="Date Placeholder 3"/>
          <p:cNvSpPr>
            <a:spLocks noGrp="1"/>
          </p:cNvSpPr>
          <p:nvPr>
            <p:ph type="dt" sz="half" idx="10"/>
          </p:nvPr>
        </p:nvSpPr>
        <p:spPr/>
        <p:txBody>
          <a:bodyPr/>
          <a:lstStyle/>
          <a:p>
            <a:fld id="{67F22C31-2849-44B8-846C-1B42015BE0F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7974767" y="6238461"/>
            <a:ext cx="1024853" cy="370136"/>
          </a:xfrm>
        </p:spPr>
        <p:txBody>
          <a:bodyPr/>
          <a:lstStyle/>
          <a:p>
            <a:fld id="{DF0E258F-04D6-46E9-8B77-0866F5CD991D}" type="slidenum">
              <a:rPr lang="id-ID" smtClean="0"/>
              <a:pPr/>
              <a:t>17</a:t>
            </a:fld>
            <a:endParaRPr lang="id-ID" dirty="0"/>
          </a:p>
        </p:txBody>
      </p:sp>
    </p:spTree>
    <p:extLst>
      <p:ext uri="{BB962C8B-B14F-4D97-AF65-F5344CB8AC3E}">
        <p14:creationId xmlns:p14="http://schemas.microsoft.com/office/powerpoint/2010/main" val="4160393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275" y="547161"/>
            <a:ext cx="7347283" cy="854074"/>
          </a:xfrm>
        </p:spPr>
        <p:txBody>
          <a:bodyPr>
            <a:noAutofit/>
          </a:bodyPr>
          <a:lstStyle/>
          <a:p>
            <a:r>
              <a:rPr lang="id-ID" dirty="0"/>
              <a:t>Platform as a Service (PaaS)</a:t>
            </a:r>
            <a:endParaRPr lang="en-US" dirty="0"/>
          </a:p>
        </p:txBody>
      </p:sp>
      <p:sp>
        <p:nvSpPr>
          <p:cNvPr id="3" name="Content Placeholder 2"/>
          <p:cNvSpPr>
            <a:spLocks noGrp="1"/>
          </p:cNvSpPr>
          <p:nvPr>
            <p:ph idx="1"/>
          </p:nvPr>
        </p:nvSpPr>
        <p:spPr>
          <a:xfrm>
            <a:off x="184897" y="1569042"/>
            <a:ext cx="8814723" cy="4724400"/>
          </a:xfrm>
        </p:spPr>
        <p:txBody>
          <a:bodyPr/>
          <a:lstStyle/>
          <a:p>
            <a:pPr marL="0" indent="0">
              <a:buNone/>
            </a:pPr>
            <a:r>
              <a:rPr lang="en-US" sz="2800" b="1" dirty="0"/>
              <a:t>Platform as a </a:t>
            </a:r>
            <a:r>
              <a:rPr lang="en-US" sz="2800" b="1" dirty="0" smtClean="0"/>
              <a:t>Service</a:t>
            </a:r>
            <a:r>
              <a:rPr lang="id-ID" sz="2800" b="1" dirty="0" smtClean="0"/>
              <a:t> </a:t>
            </a:r>
            <a:r>
              <a:rPr lang="en-US" sz="2800" i="1" dirty="0" smtClean="0">
                <a:solidFill>
                  <a:schemeClr val="tx1"/>
                </a:solidFill>
              </a:rPr>
              <a:t>(</a:t>
            </a:r>
            <a:r>
              <a:rPr lang="en-US" sz="2800" i="1" dirty="0" err="1" smtClean="0">
                <a:solidFill>
                  <a:schemeClr val="tx1"/>
                </a:solidFill>
              </a:rPr>
              <a:t>PaaS</a:t>
            </a:r>
            <a:r>
              <a:rPr lang="en-US" sz="2800" i="1" dirty="0" smtClean="0">
                <a:solidFill>
                  <a:schemeClr val="tx1"/>
                </a:solidFill>
              </a:rPr>
              <a:t>) </a:t>
            </a:r>
          </a:p>
          <a:p>
            <a:endParaRPr lang="en-US" sz="2800" i="1" dirty="0" smtClean="0">
              <a:solidFill>
                <a:schemeClr val="tx1"/>
              </a:solidFill>
            </a:endParaRPr>
          </a:p>
          <a:p>
            <a:endParaRPr lang="en-US" i="1" dirty="0"/>
          </a:p>
          <a:p>
            <a:pPr marL="0" indent="0">
              <a:buNone/>
            </a:pPr>
            <a:endParaRPr lang="en-US" i="1" dirty="0"/>
          </a:p>
        </p:txBody>
      </p:sp>
      <p:sp>
        <p:nvSpPr>
          <p:cNvPr id="4" name="Date Placeholder 3"/>
          <p:cNvSpPr>
            <a:spLocks noGrp="1"/>
          </p:cNvSpPr>
          <p:nvPr>
            <p:ph type="dt" sz="half" idx="10"/>
          </p:nvPr>
        </p:nvSpPr>
        <p:spPr/>
        <p:txBody>
          <a:bodyPr/>
          <a:lstStyle/>
          <a:p>
            <a:fld id="{79A50FBD-43E7-42F7-A43E-6BF4C751672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958" y="2103858"/>
            <a:ext cx="3374619" cy="3884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12487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Produk Layanan dari </a:t>
            </a:r>
            <a:r>
              <a:rPr lang="en-US" dirty="0" err="1" smtClean="0"/>
              <a:t>PaaS</a:t>
            </a:r>
            <a:endParaRPr lang="en-US" dirty="0"/>
          </a:p>
        </p:txBody>
      </p:sp>
      <p:sp>
        <p:nvSpPr>
          <p:cNvPr id="3" name="Content Placeholder 2"/>
          <p:cNvSpPr>
            <a:spLocks noGrp="1"/>
          </p:cNvSpPr>
          <p:nvPr>
            <p:ph idx="1"/>
          </p:nvPr>
        </p:nvSpPr>
        <p:spPr/>
        <p:txBody>
          <a:bodyPr/>
          <a:lstStyle/>
          <a:p>
            <a:pPr marL="0" indent="0">
              <a:buNone/>
            </a:pPr>
            <a:r>
              <a:rPr lang="en-US" b="1" dirty="0" smtClean="0"/>
              <a:t>Microsoft </a:t>
            </a:r>
            <a:r>
              <a:rPr lang="en-US" b="1" dirty="0"/>
              <a:t>Azure</a:t>
            </a:r>
            <a:endParaRPr lang="en-US" b="1" dirty="0" smtClean="0"/>
          </a:p>
          <a:p>
            <a:pPr marL="0" indent="0">
              <a:buNone/>
            </a:pPr>
            <a:endParaRPr lang="en-US" dirty="0"/>
          </a:p>
        </p:txBody>
      </p:sp>
      <p:sp>
        <p:nvSpPr>
          <p:cNvPr id="4" name="Date Placeholder 3"/>
          <p:cNvSpPr>
            <a:spLocks noGrp="1"/>
          </p:cNvSpPr>
          <p:nvPr>
            <p:ph type="dt" sz="half" idx="10"/>
          </p:nvPr>
        </p:nvSpPr>
        <p:spPr/>
        <p:txBody>
          <a:bodyPr/>
          <a:lstStyle/>
          <a:p>
            <a:fld id="{683DB7BD-D26B-4770-A9E5-A0CDFC6E38F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pic>
        <p:nvPicPr>
          <p:cNvPr id="7170" name="Picture 2" descr="https://2.bp.blogspot.com/-dP_3tUYnPU8/WBwCgmhelbI/AAAAAAAACoA/ZgmG7pQzuoUCPzwCoo_R5QTPCPmnyKngACLcB/s1600/Microsoft%2Baz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84" y="2027499"/>
            <a:ext cx="6836956" cy="3843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928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smtClean="0"/>
              <a:t>Layanan Pada Komputasi Cloud</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
        <p:nvSpPr>
          <p:cNvPr id="4" name="Slide Number Placeholder 5"/>
          <p:cNvSpPr txBox="1">
            <a:spLocks/>
          </p:cNvSpPr>
          <p:nvPr/>
        </p:nvSpPr>
        <p:spPr>
          <a:xfrm>
            <a:off x="8093243" y="6241131"/>
            <a:ext cx="914400" cy="544513"/>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rPr>
              <a:t>2</a:t>
            </a:r>
            <a:endParaRPr lang="id-ID" sz="3600" dirty="0">
              <a:solidFill>
                <a:schemeClr val="bg1"/>
              </a:solidFill>
            </a:endParaRPr>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Produk Layanan dari </a:t>
            </a:r>
            <a:r>
              <a:rPr lang="en-US" dirty="0" err="1"/>
              <a:t>PaaS</a:t>
            </a:r>
            <a:endParaRPr lang="en-US" dirty="0"/>
          </a:p>
        </p:txBody>
      </p:sp>
      <p:sp>
        <p:nvSpPr>
          <p:cNvPr id="3" name="Content Placeholder 2"/>
          <p:cNvSpPr>
            <a:spLocks noGrp="1"/>
          </p:cNvSpPr>
          <p:nvPr>
            <p:ph idx="1"/>
          </p:nvPr>
        </p:nvSpPr>
        <p:spPr/>
        <p:txBody>
          <a:bodyPr/>
          <a:lstStyle/>
          <a:p>
            <a:pPr marL="0" indent="0">
              <a:buNone/>
            </a:pPr>
            <a:r>
              <a:rPr lang="en-US" b="1" dirty="0" smtClean="0"/>
              <a:t>Force.com</a:t>
            </a:r>
            <a:endParaRPr lang="en-US" dirty="0"/>
          </a:p>
        </p:txBody>
      </p:sp>
      <p:sp>
        <p:nvSpPr>
          <p:cNvPr id="4" name="Date Placeholder 3"/>
          <p:cNvSpPr>
            <a:spLocks noGrp="1"/>
          </p:cNvSpPr>
          <p:nvPr>
            <p:ph type="dt" sz="half" idx="10"/>
          </p:nvPr>
        </p:nvSpPr>
        <p:spPr/>
        <p:txBody>
          <a:bodyPr/>
          <a:lstStyle/>
          <a:p>
            <a:fld id="{7031A1EA-C4E8-4FA1-99A4-61877EEAB29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pic>
        <p:nvPicPr>
          <p:cNvPr id="8194" name="Picture 2" descr="https://3.bp.blogspot.com/-vlySH_0G7-A/WBwDMLVTsyI/AAAAAAAACoI/tynzcR-kTPw4nrtI9aZ-MgYa7LGNs61_gCLcB/s1600/f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65" y="2031080"/>
            <a:ext cx="7042245" cy="3607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05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Produk Layanan dari </a:t>
            </a:r>
            <a:r>
              <a:rPr lang="en-US" dirty="0" err="1"/>
              <a:t>PaaS</a:t>
            </a:r>
            <a:endParaRPr lang="en-US" dirty="0"/>
          </a:p>
        </p:txBody>
      </p:sp>
      <p:sp>
        <p:nvSpPr>
          <p:cNvPr id="3" name="Content Placeholder 2"/>
          <p:cNvSpPr>
            <a:spLocks noGrp="1"/>
          </p:cNvSpPr>
          <p:nvPr>
            <p:ph idx="1"/>
          </p:nvPr>
        </p:nvSpPr>
        <p:spPr/>
        <p:txBody>
          <a:bodyPr/>
          <a:lstStyle/>
          <a:p>
            <a:pPr marL="0" indent="0">
              <a:buNone/>
            </a:pPr>
            <a:r>
              <a:rPr lang="en-US" b="1" dirty="0" smtClean="0"/>
              <a:t>Google </a:t>
            </a:r>
            <a:r>
              <a:rPr lang="en-US" b="1" dirty="0"/>
              <a:t>App </a:t>
            </a:r>
            <a:r>
              <a:rPr lang="en-US" b="1" dirty="0" err="1"/>
              <a:t>Enginer</a:t>
            </a:r>
            <a:endParaRPr lang="en-US" dirty="0"/>
          </a:p>
        </p:txBody>
      </p:sp>
      <p:sp>
        <p:nvSpPr>
          <p:cNvPr id="4" name="Date Placeholder 3"/>
          <p:cNvSpPr>
            <a:spLocks noGrp="1"/>
          </p:cNvSpPr>
          <p:nvPr>
            <p:ph type="dt" sz="half" idx="10"/>
          </p:nvPr>
        </p:nvSpPr>
        <p:spPr/>
        <p:txBody>
          <a:bodyPr/>
          <a:lstStyle/>
          <a:p>
            <a:fld id="{6A7DD87A-E845-45B9-9B17-9C58C836546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9218" name="Picture 2" descr="https://3.bp.blogspot.com/-YRj4GsB0mAU/WBwDUAEhrVI/AAAAAAAACoM/aGTBK3Syg7oltEVAW8LdBIldLIR5iPZ0QCLcB/s1600/google%2Bapp%2Beng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285" y="2328000"/>
            <a:ext cx="5573210" cy="3921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0208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 (</a:t>
            </a:r>
            <a:r>
              <a:rPr lang="en-US" dirty="0" err="1"/>
              <a:t>SaaS</a:t>
            </a:r>
            <a:endParaRPr lang="en-US" dirty="0"/>
          </a:p>
        </p:txBody>
      </p:sp>
      <p:sp>
        <p:nvSpPr>
          <p:cNvPr id="3" name="Content Placeholder 2"/>
          <p:cNvSpPr>
            <a:spLocks noGrp="1"/>
          </p:cNvSpPr>
          <p:nvPr>
            <p:ph idx="1"/>
          </p:nvPr>
        </p:nvSpPr>
        <p:spPr/>
        <p:txBody>
          <a:bodyPr>
            <a:normAutofit/>
          </a:bodyPr>
          <a:lstStyle/>
          <a:p>
            <a:pPr marL="0" indent="0">
              <a:lnSpc>
                <a:spcPct val="150000"/>
              </a:lnSpc>
              <a:buNone/>
            </a:pPr>
            <a:r>
              <a:rPr lang="en-US" sz="2400" b="1" dirty="0" err="1"/>
              <a:t>SaaS</a:t>
            </a:r>
            <a:r>
              <a:rPr lang="en-US" sz="2400" b="1" dirty="0"/>
              <a:t>:  Software as a </a:t>
            </a:r>
            <a:r>
              <a:rPr lang="en-US" sz="2400" b="1" dirty="0" smtClean="0"/>
              <a:t>Service</a:t>
            </a:r>
          </a:p>
          <a:p>
            <a:pPr marL="441325" indent="-268288">
              <a:lnSpc>
                <a:spcPct val="150000"/>
              </a:lnSpc>
              <a:buFont typeface="Wingdings" pitchFamily="2" charset="2"/>
              <a:buChar char="ü"/>
            </a:pPr>
            <a:r>
              <a:rPr lang="en-US" sz="2400" dirty="0" err="1">
                <a:solidFill>
                  <a:schemeClr val="tx1"/>
                </a:solidFill>
              </a:rPr>
              <a:t>Ditujukan</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i="1" dirty="0">
                <a:solidFill>
                  <a:schemeClr val="tx1"/>
                </a:solidFill>
              </a:rPr>
              <a:t>end user </a:t>
            </a:r>
            <a:r>
              <a:rPr lang="en-US" sz="2400" dirty="0" err="1">
                <a:solidFill>
                  <a:schemeClr val="tx1"/>
                </a:solidFill>
              </a:rPr>
              <a:t>atau</a:t>
            </a:r>
            <a:r>
              <a:rPr lang="en-US" sz="2400" dirty="0">
                <a:solidFill>
                  <a:schemeClr val="tx1"/>
                </a:solidFill>
              </a:rPr>
              <a:t> </a:t>
            </a:r>
            <a:r>
              <a:rPr lang="en-US" sz="2400" dirty="0" err="1">
                <a:solidFill>
                  <a:schemeClr val="tx1"/>
                </a:solidFill>
              </a:rPr>
              <a:t>pengguna</a:t>
            </a:r>
            <a:r>
              <a:rPr lang="en-US" sz="2400" dirty="0">
                <a:solidFill>
                  <a:schemeClr val="tx1"/>
                </a:solidFill>
              </a:rPr>
              <a:t> </a:t>
            </a:r>
            <a:r>
              <a:rPr lang="en-US" sz="2400" dirty="0" err="1">
                <a:solidFill>
                  <a:schemeClr val="tx1"/>
                </a:solidFill>
              </a:rPr>
              <a:t>terakhir</a:t>
            </a:r>
            <a:endParaRPr lang="id-ID" sz="2400" dirty="0" smtClean="0"/>
          </a:p>
          <a:p>
            <a:pPr marL="441325" indent="-268288">
              <a:lnSpc>
                <a:spcPct val="150000"/>
              </a:lnSpc>
              <a:buFont typeface="Wingdings" pitchFamily="2" charset="2"/>
              <a:buChar char="ü"/>
            </a:pPr>
            <a:r>
              <a:rPr lang="id-ID" sz="2400" dirty="0" smtClean="0"/>
              <a:t>Konsumen </a:t>
            </a:r>
            <a:r>
              <a:rPr lang="id-ID" sz="2400" dirty="0"/>
              <a:t>menggunakan aplikasi penyedia yang berjalan di infrastruktur cloud penyedia</a:t>
            </a:r>
            <a:endParaRPr lang="en-US" sz="2400" dirty="0"/>
          </a:p>
        </p:txBody>
      </p:sp>
      <p:sp>
        <p:nvSpPr>
          <p:cNvPr id="4" name="Date Placeholder 3"/>
          <p:cNvSpPr>
            <a:spLocks noGrp="1"/>
          </p:cNvSpPr>
          <p:nvPr>
            <p:ph type="dt" sz="half" idx="10"/>
          </p:nvPr>
        </p:nvSpPr>
        <p:spPr/>
        <p:txBody>
          <a:bodyPr/>
          <a:lstStyle/>
          <a:p>
            <a:fld id="{5C3741B4-24EA-4950-9ED8-176C7CCAF8B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pic>
        <p:nvPicPr>
          <p:cNvPr id="3074" name="Picture 2" descr="AWS-Types-of-Cloud-Computing_Software-as-a-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7036" y="4099034"/>
            <a:ext cx="4363471" cy="215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608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a:t>
            </a:r>
            <a:r>
              <a:rPr lang="en-US" smtClean="0"/>
              <a:t>Software </a:t>
            </a:r>
            <a:r>
              <a:rPr lang="en-US"/>
              <a:t>as a Service (SaaS) </a:t>
            </a:r>
            <a:endParaRPr lang="id-ID"/>
          </a:p>
        </p:txBody>
      </p:sp>
      <p:sp>
        <p:nvSpPr>
          <p:cNvPr id="3" name="Content Placeholder 2"/>
          <p:cNvSpPr>
            <a:spLocks noGrp="1"/>
          </p:cNvSpPr>
          <p:nvPr>
            <p:ph idx="1"/>
          </p:nvPr>
        </p:nvSpPr>
        <p:spPr>
          <a:xfrm>
            <a:off x="184897" y="1524752"/>
            <a:ext cx="8814723" cy="4589445"/>
          </a:xfrm>
        </p:spPr>
        <p:txBody>
          <a:bodyPr anchor="ctr">
            <a:normAutofit/>
          </a:bodyPr>
          <a:lstStyle/>
          <a:p>
            <a:pPr>
              <a:lnSpc>
                <a:spcPct val="150000"/>
              </a:lnSpc>
            </a:pPr>
            <a:r>
              <a:rPr lang="id-ID" sz="2400" dirty="0"/>
              <a:t>Aplikasi berfitur lengkap dikirimkan kepada pelanggan melalui </a:t>
            </a:r>
            <a:r>
              <a:rPr lang="id-ID" sz="2400" dirty="0" smtClean="0"/>
              <a:t>Internet</a:t>
            </a:r>
          </a:p>
          <a:p>
            <a:pPr>
              <a:lnSpc>
                <a:spcPct val="150000"/>
              </a:lnSpc>
            </a:pPr>
            <a:r>
              <a:rPr lang="id-ID" sz="2400" dirty="0" smtClean="0"/>
              <a:t>Tidak </a:t>
            </a:r>
            <a:r>
              <a:rPr lang="id-ID" sz="2400" dirty="0"/>
              <a:t>perlu menginstal aplikasi secara </a:t>
            </a:r>
            <a:r>
              <a:rPr lang="id-ID" sz="2400" dirty="0" smtClean="0"/>
              <a:t>lokal</a:t>
            </a:r>
          </a:p>
          <a:p>
            <a:pPr>
              <a:lnSpc>
                <a:spcPct val="150000"/>
              </a:lnSpc>
            </a:pPr>
            <a:r>
              <a:rPr lang="id-ID" sz="2400" dirty="0" smtClean="0"/>
              <a:t>Model </a:t>
            </a:r>
            <a:r>
              <a:rPr lang="id-ID" sz="2400" dirty="0"/>
              <a:t>berlangganan bukan lisensi dimuka dan instal </a:t>
            </a:r>
            <a:r>
              <a:rPr lang="id-ID" sz="2400" dirty="0" smtClean="0"/>
              <a:t>model</a:t>
            </a:r>
          </a:p>
          <a:p>
            <a:pPr>
              <a:lnSpc>
                <a:spcPct val="150000"/>
              </a:lnSpc>
            </a:pPr>
            <a:r>
              <a:rPr lang="id-ID" sz="2400" dirty="0" smtClean="0"/>
              <a:t>Beberapa </a:t>
            </a:r>
            <a:r>
              <a:rPr lang="id-ID" sz="2400" dirty="0"/>
              <a:t>pengembang menggunakan API untuk mengintegrasikan aplikasi SaaS ke dalam aplikasi internal</a:t>
            </a:r>
          </a:p>
        </p:txBody>
      </p:sp>
      <p:sp>
        <p:nvSpPr>
          <p:cNvPr id="4" name="Date Placeholder 3"/>
          <p:cNvSpPr>
            <a:spLocks noGrp="1"/>
          </p:cNvSpPr>
          <p:nvPr>
            <p:ph type="dt" sz="half" idx="10"/>
          </p:nvPr>
        </p:nvSpPr>
        <p:spPr/>
        <p:txBody>
          <a:bodyPr/>
          <a:lstStyle/>
          <a:p>
            <a:fld id="{D1DC4B6A-D61A-4152-B7C3-C9C08302555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7944787" y="6378391"/>
            <a:ext cx="1054833" cy="415274"/>
          </a:xfrm>
        </p:spPr>
        <p:txBody>
          <a:bodyPr/>
          <a:lstStyle/>
          <a:p>
            <a:fld id="{DF0E258F-04D6-46E9-8B77-0866F5CD991D}" type="slidenum">
              <a:rPr lang="id-ID" smtClean="0"/>
              <a:pPr/>
              <a:t>23</a:t>
            </a:fld>
            <a:endParaRPr lang="id-ID" dirty="0"/>
          </a:p>
        </p:txBody>
      </p:sp>
    </p:spTree>
    <p:extLst>
      <p:ext uri="{BB962C8B-B14F-4D97-AF65-F5344CB8AC3E}">
        <p14:creationId xmlns:p14="http://schemas.microsoft.com/office/powerpoint/2010/main" val="568669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6829" y="594053"/>
            <a:ext cx="7347283" cy="854074"/>
          </a:xfrm>
        </p:spPr>
        <p:txBody>
          <a:bodyPr>
            <a:noAutofit/>
          </a:bodyPr>
          <a:lstStyle/>
          <a:p>
            <a:r>
              <a:rPr lang="en-US" sz="3200" dirty="0"/>
              <a:t>Software as a Service (</a:t>
            </a:r>
            <a:r>
              <a:rPr lang="en-US" sz="3200" dirty="0" err="1"/>
              <a:t>SaaS</a:t>
            </a:r>
            <a:endParaRPr lang="en-US" sz="3200" dirty="0"/>
          </a:p>
        </p:txBody>
      </p:sp>
      <p:sp>
        <p:nvSpPr>
          <p:cNvPr id="3" name="Content Placeholder 2"/>
          <p:cNvSpPr>
            <a:spLocks noGrp="1"/>
          </p:cNvSpPr>
          <p:nvPr>
            <p:ph idx="1"/>
          </p:nvPr>
        </p:nvSpPr>
        <p:spPr>
          <a:xfrm>
            <a:off x="184897" y="1615934"/>
            <a:ext cx="8814723" cy="4724400"/>
          </a:xfrm>
        </p:spPr>
        <p:txBody>
          <a:bodyPr>
            <a:normAutofit/>
          </a:bodyPr>
          <a:lstStyle/>
          <a:p>
            <a:pPr marL="0" indent="0">
              <a:buNone/>
            </a:pPr>
            <a:r>
              <a:rPr lang="en-US" sz="2800" b="1" dirty="0"/>
              <a:t>Software as a </a:t>
            </a:r>
            <a:r>
              <a:rPr lang="en-US" sz="2800" b="1" dirty="0" smtClean="0"/>
              <a:t>Service</a:t>
            </a:r>
            <a:r>
              <a:rPr lang="id-ID" sz="2800" b="1" dirty="0" smtClean="0"/>
              <a:t> </a:t>
            </a:r>
            <a:r>
              <a:rPr lang="en-US" sz="2800" i="1" dirty="0" smtClean="0">
                <a:solidFill>
                  <a:schemeClr val="tx1"/>
                </a:solidFill>
              </a:rPr>
              <a:t>(</a:t>
            </a:r>
            <a:r>
              <a:rPr lang="en-US" sz="2800" i="1" dirty="0" err="1" smtClean="0">
                <a:solidFill>
                  <a:schemeClr val="tx1"/>
                </a:solidFill>
              </a:rPr>
              <a:t>SaaS</a:t>
            </a:r>
            <a:r>
              <a:rPr lang="en-US" sz="2800" i="1" dirty="0" smtClean="0">
                <a:solidFill>
                  <a:schemeClr val="tx1"/>
                </a:solidFill>
              </a:rPr>
              <a:t>)</a:t>
            </a:r>
            <a:endParaRPr lang="en-US" sz="2800" i="1" dirty="0">
              <a:solidFill>
                <a:schemeClr val="tx1"/>
              </a:solidFill>
            </a:endParaRPr>
          </a:p>
        </p:txBody>
      </p:sp>
      <p:sp>
        <p:nvSpPr>
          <p:cNvPr id="4" name="Date Placeholder 3"/>
          <p:cNvSpPr>
            <a:spLocks noGrp="1"/>
          </p:cNvSpPr>
          <p:nvPr>
            <p:ph type="dt" sz="half" idx="10"/>
          </p:nvPr>
        </p:nvSpPr>
        <p:spPr/>
        <p:txBody>
          <a:bodyPr/>
          <a:lstStyle/>
          <a:p>
            <a:fld id="{CAA539F1-56D9-4039-AD01-B03AFA16190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930" y="2103858"/>
            <a:ext cx="3374619" cy="3884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172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produk</a:t>
            </a:r>
            <a:r>
              <a:rPr lang="en-US" dirty="0"/>
              <a:t> </a:t>
            </a:r>
            <a:r>
              <a:rPr lang="en-US" dirty="0" err="1"/>
              <a:t>layanan</a:t>
            </a:r>
            <a:r>
              <a:rPr lang="en-US" dirty="0"/>
              <a:t> </a:t>
            </a:r>
            <a:r>
              <a:rPr lang="en-US" dirty="0" err="1"/>
              <a:t>dari</a:t>
            </a:r>
            <a:r>
              <a:rPr lang="en-US" dirty="0"/>
              <a:t> </a:t>
            </a:r>
            <a:r>
              <a:rPr lang="en-US" dirty="0" err="1"/>
              <a:t>SaaS</a:t>
            </a:r>
            <a:endParaRPr lang="en-US" dirty="0"/>
          </a:p>
        </p:txBody>
      </p:sp>
      <p:sp>
        <p:nvSpPr>
          <p:cNvPr id="3" name="Content Placeholder 2"/>
          <p:cNvSpPr>
            <a:spLocks noGrp="1"/>
          </p:cNvSpPr>
          <p:nvPr>
            <p:ph idx="1"/>
          </p:nvPr>
        </p:nvSpPr>
        <p:spPr/>
        <p:txBody>
          <a:bodyPr/>
          <a:lstStyle/>
          <a:p>
            <a:pPr marL="0" indent="0">
              <a:buNone/>
            </a:pPr>
            <a:r>
              <a:rPr lang="en-US" b="1" dirty="0" smtClean="0"/>
              <a:t>Google Docs</a:t>
            </a:r>
            <a:endParaRPr lang="en-US" b="1" dirty="0"/>
          </a:p>
        </p:txBody>
      </p:sp>
      <p:sp>
        <p:nvSpPr>
          <p:cNvPr id="4" name="Date Placeholder 3"/>
          <p:cNvSpPr>
            <a:spLocks noGrp="1"/>
          </p:cNvSpPr>
          <p:nvPr>
            <p:ph type="dt" sz="half" idx="10"/>
          </p:nvPr>
        </p:nvSpPr>
        <p:spPr/>
        <p:txBody>
          <a:bodyPr/>
          <a:lstStyle/>
          <a:p>
            <a:fld id="{7B2F4FE2-640F-43B6-A8A5-F9E470E12C7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pic>
        <p:nvPicPr>
          <p:cNvPr id="10242" name="Picture 2" descr="https://1.bp.blogspot.com/-ZjZiGmhJ-oo/WBwCGe1VR8I/AAAAAAAACn0/0-_8pGGKl7EIw4Nb53r66katfok6U9w-wCLcB/s1600/Google%2Bdo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69" y="1966936"/>
            <a:ext cx="7061806" cy="397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511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produk</a:t>
            </a:r>
            <a:r>
              <a:rPr lang="en-US" dirty="0"/>
              <a:t> </a:t>
            </a:r>
            <a:r>
              <a:rPr lang="en-US" dirty="0" err="1"/>
              <a:t>layanan</a:t>
            </a:r>
            <a:r>
              <a:rPr lang="en-US" dirty="0"/>
              <a:t> </a:t>
            </a:r>
            <a:r>
              <a:rPr lang="en-US" dirty="0" err="1"/>
              <a:t>dari</a:t>
            </a:r>
            <a:r>
              <a:rPr lang="en-US" dirty="0"/>
              <a:t> </a:t>
            </a:r>
            <a:r>
              <a:rPr lang="en-US" dirty="0" err="1"/>
              <a:t>SaaS</a:t>
            </a:r>
            <a:endParaRPr lang="en-US" dirty="0"/>
          </a:p>
        </p:txBody>
      </p:sp>
      <p:sp>
        <p:nvSpPr>
          <p:cNvPr id="3" name="Content Placeholder 2"/>
          <p:cNvSpPr>
            <a:spLocks noGrp="1"/>
          </p:cNvSpPr>
          <p:nvPr>
            <p:ph idx="1"/>
          </p:nvPr>
        </p:nvSpPr>
        <p:spPr/>
        <p:txBody>
          <a:bodyPr/>
          <a:lstStyle/>
          <a:p>
            <a:pPr marL="0" indent="0">
              <a:buNone/>
            </a:pPr>
            <a:r>
              <a:rPr lang="en-US" b="1" dirty="0" err="1" smtClean="0"/>
              <a:t>Dropbox</a:t>
            </a:r>
            <a:endParaRPr lang="en-US" b="1" dirty="0"/>
          </a:p>
        </p:txBody>
      </p:sp>
      <p:sp>
        <p:nvSpPr>
          <p:cNvPr id="4" name="Date Placeholder 3"/>
          <p:cNvSpPr>
            <a:spLocks noGrp="1"/>
          </p:cNvSpPr>
          <p:nvPr>
            <p:ph type="dt" sz="half" idx="10"/>
          </p:nvPr>
        </p:nvSpPr>
        <p:spPr/>
        <p:txBody>
          <a:bodyPr/>
          <a:lstStyle/>
          <a:p>
            <a:fld id="{76BE31CF-2D17-4C34-9538-3CA6ABBAE50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pic>
        <p:nvPicPr>
          <p:cNvPr id="11266" name="Picture 2" descr="https://3.bp.blogspot.com/-BNUVT3mF3cs/WBwCSQnsG_I/AAAAAAAACn4/gFqhtjk_6Ps4cyzZnTLgWLlEcK-dywSewCLcB/s1600/drop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63" y="2103125"/>
            <a:ext cx="7624026" cy="397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048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produk</a:t>
            </a:r>
            <a:r>
              <a:rPr lang="en-US" dirty="0"/>
              <a:t> </a:t>
            </a:r>
            <a:r>
              <a:rPr lang="en-US" dirty="0" err="1"/>
              <a:t>layanan</a:t>
            </a:r>
            <a:r>
              <a:rPr lang="en-US" dirty="0"/>
              <a:t> </a:t>
            </a:r>
            <a:r>
              <a:rPr lang="en-US" dirty="0" err="1"/>
              <a:t>dari</a:t>
            </a:r>
            <a:r>
              <a:rPr lang="en-US" dirty="0"/>
              <a:t> </a:t>
            </a:r>
            <a:r>
              <a:rPr lang="en-US" dirty="0" err="1"/>
              <a:t>SaaS</a:t>
            </a:r>
            <a:endParaRPr lang="en-US" dirty="0"/>
          </a:p>
        </p:txBody>
      </p:sp>
      <p:sp>
        <p:nvSpPr>
          <p:cNvPr id="3" name="Content Placeholder 2"/>
          <p:cNvSpPr>
            <a:spLocks noGrp="1"/>
          </p:cNvSpPr>
          <p:nvPr>
            <p:ph idx="1"/>
          </p:nvPr>
        </p:nvSpPr>
        <p:spPr/>
        <p:txBody>
          <a:bodyPr/>
          <a:lstStyle/>
          <a:p>
            <a:pPr marL="0" indent="0">
              <a:buNone/>
            </a:pPr>
            <a:r>
              <a:rPr lang="en-US" b="1" dirty="0" smtClean="0"/>
              <a:t>Google </a:t>
            </a:r>
            <a:r>
              <a:rPr lang="en-US" b="1" dirty="0"/>
              <a:t>Drive</a:t>
            </a:r>
          </a:p>
        </p:txBody>
      </p:sp>
      <p:sp>
        <p:nvSpPr>
          <p:cNvPr id="4" name="Date Placeholder 3"/>
          <p:cNvSpPr>
            <a:spLocks noGrp="1"/>
          </p:cNvSpPr>
          <p:nvPr>
            <p:ph type="dt" sz="half" idx="10"/>
          </p:nvPr>
        </p:nvSpPr>
        <p:spPr/>
        <p:txBody>
          <a:bodyPr/>
          <a:lstStyle/>
          <a:p>
            <a:fld id="{F6D1EBE4-7126-4AAE-9EC9-C4914B019CE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pic>
        <p:nvPicPr>
          <p:cNvPr id="12290" name="Picture 2" descr="https://3.bp.blogspot.com/-_6sNbUYhbIs/WBwCZykRmiI/AAAAAAAACn8/UDWBinACBtsyjynmEqKA1qBCZQwhx383QCLcB/s1600/Google%2Bdr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331" y="2055781"/>
            <a:ext cx="6534351" cy="4083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7789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1" dirty="0" err="1"/>
              <a:t>IaaS</a:t>
            </a:r>
            <a:r>
              <a:rPr lang="en-US" sz="3601" dirty="0"/>
              <a:t>, </a:t>
            </a:r>
            <a:r>
              <a:rPr lang="en-US" sz="3601" dirty="0" err="1"/>
              <a:t>PaaS</a:t>
            </a:r>
            <a:r>
              <a:rPr lang="en-US" sz="3601" dirty="0"/>
              <a:t>, </a:t>
            </a:r>
            <a:r>
              <a:rPr lang="en-US" sz="3601" dirty="0" err="1"/>
              <a:t>SaaS</a:t>
            </a:r>
            <a:r>
              <a:rPr lang="en-US" sz="3601" dirty="0"/>
              <a:t> Comparison</a:t>
            </a:r>
            <a:endParaRPr lang="en-US" dirty="0"/>
          </a:p>
        </p:txBody>
      </p:sp>
      <p:sp>
        <p:nvSpPr>
          <p:cNvPr id="4" name="Date Placeholder 3"/>
          <p:cNvSpPr>
            <a:spLocks noGrp="1"/>
          </p:cNvSpPr>
          <p:nvPr>
            <p:ph type="dt" sz="half" idx="10"/>
          </p:nvPr>
        </p:nvSpPr>
        <p:spPr/>
        <p:txBody>
          <a:bodyPr/>
          <a:lstStyle/>
          <a:p>
            <a:fld id="{91EF3BA0-2F82-4193-87E1-3AA3CC4EF67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pic>
        <p:nvPicPr>
          <p:cNvPr id="7" name="Picture 2" descr="https://www.ironsidegroup.com/wp-content/uploads/2015/06/aaS-Types.png">
            <a:extLst>
              <a:ext uri="{FF2B5EF4-FFF2-40B4-BE49-F238E27FC236}">
                <a16:creationId xmlns:a16="http://schemas.microsoft.com/office/drawing/2014/main" id="{2C10096A-09EF-4FF3-929A-6AFB6470C2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763" y="1928207"/>
            <a:ext cx="8308161" cy="377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341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81B127BB-314D-4DE1-8810-E02CE1B1041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pic>
        <p:nvPicPr>
          <p:cNvPr id="1026" name="Picture 2" descr="Jenis-jenis layanan cloud comput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0856" y="1524000"/>
            <a:ext cx="8181975"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74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id-ID" smtClean="0"/>
              <a:t>Model Pengantaran Layanan Cloud Computing</a:t>
            </a:r>
            <a:endParaRPr lang="id-ID" dirty="0"/>
          </a:p>
        </p:txBody>
      </p:sp>
      <p:sp>
        <p:nvSpPr>
          <p:cNvPr id="3" name="Text Placeholder 2"/>
          <p:cNvSpPr>
            <a:spLocks noGrp="1"/>
          </p:cNvSpPr>
          <p:nvPr>
            <p:ph type="body" idx="1"/>
          </p:nvPr>
        </p:nvSpPr>
        <p:spPr/>
        <p:txBody>
          <a:bodyPr>
            <a:normAutofit fontScale="92500" lnSpcReduction="20000"/>
          </a:bodyPr>
          <a:lstStyle/>
          <a:p>
            <a:r>
              <a:rPr lang="id-ID" dirty="0" smtClean="0"/>
              <a:t>Bagian 1</a:t>
            </a:r>
            <a:endParaRPr lang="id-ID" dirty="0"/>
          </a:p>
        </p:txBody>
      </p:sp>
      <p:sp>
        <p:nvSpPr>
          <p:cNvPr id="4" name="Date Placeholder 3"/>
          <p:cNvSpPr>
            <a:spLocks noGrp="1"/>
          </p:cNvSpPr>
          <p:nvPr>
            <p:ph type="dt" sz="half" idx="10"/>
          </p:nvPr>
        </p:nvSpPr>
        <p:spPr/>
        <p:txBody>
          <a:bodyPr/>
          <a:lstStyle/>
          <a:p>
            <a:fld id="{6021C3EC-7771-4D2D-BFC7-C3CB4EAF1BB1}"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Layanan Pada Komputasi Cloud</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3</a:t>
            </a:fld>
            <a:endParaRPr lang="id-ID" dirty="0"/>
          </a:p>
        </p:txBody>
      </p:sp>
    </p:spTree>
    <p:extLst>
      <p:ext uri="{BB962C8B-B14F-4D97-AF65-F5344CB8AC3E}">
        <p14:creationId xmlns:p14="http://schemas.microsoft.com/office/powerpoint/2010/main" val="855365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Cloud Service Models</a:t>
            </a:r>
            <a:endParaRPr lang="id-ID"/>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51361"/>
            <a:ext cx="9144000" cy="3809999"/>
          </a:xfrm>
        </p:spPr>
      </p:pic>
      <p:sp>
        <p:nvSpPr>
          <p:cNvPr id="4" name="Date Placeholder 3"/>
          <p:cNvSpPr>
            <a:spLocks noGrp="1"/>
          </p:cNvSpPr>
          <p:nvPr>
            <p:ph type="dt" sz="half" idx="10"/>
          </p:nvPr>
        </p:nvSpPr>
        <p:spPr/>
        <p:txBody>
          <a:bodyPr/>
          <a:lstStyle/>
          <a:p>
            <a:fld id="{17E9FEA6-3628-4C97-AD61-6E22A067F7C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spTree>
    <p:extLst>
      <p:ext uri="{BB962C8B-B14F-4D97-AF65-F5344CB8AC3E}">
        <p14:creationId xmlns:p14="http://schemas.microsoft.com/office/powerpoint/2010/main" val="24946090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Services </a:t>
            </a:r>
            <a:r>
              <a:rPr lang="id-ID"/>
              <a:t>&amp; Control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7" y="1389243"/>
            <a:ext cx="7497362" cy="5034286"/>
          </a:xfrm>
        </p:spPr>
      </p:pic>
      <p:sp>
        <p:nvSpPr>
          <p:cNvPr id="4" name="Date Placeholder 3"/>
          <p:cNvSpPr>
            <a:spLocks noGrp="1"/>
          </p:cNvSpPr>
          <p:nvPr>
            <p:ph type="dt" sz="half" idx="10"/>
          </p:nvPr>
        </p:nvSpPr>
        <p:spPr/>
        <p:txBody>
          <a:bodyPr/>
          <a:lstStyle/>
          <a:p>
            <a:fld id="{EF46BA7B-EFD4-463D-848A-6F386C7A07F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8004748" y="6295869"/>
            <a:ext cx="994872" cy="497796"/>
          </a:xfrm>
        </p:spPr>
        <p:txBody>
          <a:bodyPr/>
          <a:lstStyle/>
          <a:p>
            <a:fld id="{DF0E258F-04D6-46E9-8B77-0866F5CD991D}" type="slidenum">
              <a:rPr lang="id-ID" smtClean="0"/>
              <a:pPr/>
              <a:t>31</a:t>
            </a:fld>
            <a:endParaRPr lang="id-ID" dirty="0"/>
          </a:p>
        </p:txBody>
      </p:sp>
    </p:spTree>
    <p:extLst>
      <p:ext uri="{BB962C8B-B14F-4D97-AF65-F5344CB8AC3E}">
        <p14:creationId xmlns:p14="http://schemas.microsoft.com/office/powerpoint/2010/main" val="699415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A </a:t>
            </a:r>
            <a:r>
              <a:rPr lang="id-ID"/>
              <a:t>Simple Reference Model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81" y="1736472"/>
            <a:ext cx="8372514" cy="4064721"/>
          </a:xfrm>
        </p:spPr>
      </p:pic>
      <p:sp>
        <p:nvSpPr>
          <p:cNvPr id="4" name="Date Placeholder 3"/>
          <p:cNvSpPr>
            <a:spLocks noGrp="1"/>
          </p:cNvSpPr>
          <p:nvPr>
            <p:ph type="dt" sz="half" idx="10"/>
          </p:nvPr>
        </p:nvSpPr>
        <p:spPr/>
        <p:txBody>
          <a:bodyPr/>
          <a:lstStyle/>
          <a:p>
            <a:fld id="{755B9DBB-4B81-4569-9E1E-93F04585792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8049718" y="6277107"/>
            <a:ext cx="949901" cy="516558"/>
          </a:xfrm>
        </p:spPr>
        <p:txBody>
          <a:bodyPr/>
          <a:lstStyle/>
          <a:p>
            <a:fld id="{DF0E258F-04D6-46E9-8B77-0866F5CD991D}" type="slidenum">
              <a:rPr lang="id-ID" smtClean="0"/>
              <a:pPr/>
              <a:t>32</a:t>
            </a:fld>
            <a:endParaRPr lang="id-ID" dirty="0"/>
          </a:p>
        </p:txBody>
      </p:sp>
    </p:spTree>
    <p:extLst>
      <p:ext uri="{BB962C8B-B14F-4D97-AF65-F5344CB8AC3E}">
        <p14:creationId xmlns:p14="http://schemas.microsoft.com/office/powerpoint/2010/main" val="2509268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id-ID" smtClean="0">
                <a:latin typeface="Calibri" panose="020F0502020204030204" pitchFamily="34" charset="0"/>
                <a:ea typeface="ＭＳ Ｐゴシック" panose="020B0600070205080204" pitchFamily="34" charset="-128"/>
              </a:rPr>
              <a:t>Some </a:t>
            </a:r>
            <a:r>
              <a:rPr lang="en-US" altLang="id-ID">
                <a:latin typeface="Calibri" panose="020F0502020204030204" pitchFamily="34" charset="0"/>
                <a:ea typeface="ＭＳ Ｐゴシック" panose="020B0600070205080204" pitchFamily="34" charset="-128"/>
              </a:rPr>
              <a:t>Commercial Cloud Offerings</a:t>
            </a:r>
            <a:endParaRPr lang="id-ID"/>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14941"/>
            <a:ext cx="7921577" cy="4853538"/>
          </a:xfrm>
        </p:spPr>
      </p:pic>
      <p:sp>
        <p:nvSpPr>
          <p:cNvPr id="4" name="Date Placeholder 3"/>
          <p:cNvSpPr>
            <a:spLocks noGrp="1"/>
          </p:cNvSpPr>
          <p:nvPr>
            <p:ph type="dt" sz="half" idx="10"/>
          </p:nvPr>
        </p:nvSpPr>
        <p:spPr/>
        <p:txBody>
          <a:bodyPr/>
          <a:lstStyle/>
          <a:p>
            <a:fld id="{3B0D646F-24AE-4A59-B5C3-2F464A0934A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8034728" y="6235908"/>
            <a:ext cx="964892" cy="557757"/>
          </a:xfrm>
        </p:spPr>
        <p:txBody>
          <a:bodyPr/>
          <a:lstStyle/>
          <a:p>
            <a:fld id="{DF0E258F-04D6-46E9-8B77-0866F5CD991D}" type="slidenum">
              <a:rPr lang="id-ID" smtClean="0"/>
              <a:pPr/>
              <a:t>33</a:t>
            </a:fld>
            <a:endParaRPr lang="id-ID" dirty="0"/>
          </a:p>
        </p:txBody>
      </p:sp>
    </p:spTree>
    <p:extLst>
      <p:ext uri="{BB962C8B-B14F-4D97-AF65-F5344CB8AC3E}">
        <p14:creationId xmlns:p14="http://schemas.microsoft.com/office/powerpoint/2010/main" val="2921816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Amazon </a:t>
            </a:r>
            <a:r>
              <a:rPr lang="id-ID"/>
              <a:t>Web Services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18741"/>
            <a:ext cx="9278911" cy="4034360"/>
          </a:xfrm>
        </p:spPr>
      </p:pic>
      <p:sp>
        <p:nvSpPr>
          <p:cNvPr id="4" name="Date Placeholder 3"/>
          <p:cNvSpPr>
            <a:spLocks noGrp="1"/>
          </p:cNvSpPr>
          <p:nvPr>
            <p:ph type="dt" sz="half" idx="10"/>
          </p:nvPr>
        </p:nvSpPr>
        <p:spPr/>
        <p:txBody>
          <a:bodyPr/>
          <a:lstStyle/>
          <a:p>
            <a:fld id="{BCBC872C-DEAA-4B48-83EC-016ACC63265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34</a:t>
            </a:fld>
            <a:endParaRPr lang="id-ID" dirty="0"/>
          </a:p>
        </p:txBody>
      </p:sp>
    </p:spTree>
    <p:extLst>
      <p:ext uri="{BB962C8B-B14F-4D97-AF65-F5344CB8AC3E}">
        <p14:creationId xmlns:p14="http://schemas.microsoft.com/office/powerpoint/2010/main" val="16588468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Examples </a:t>
            </a:r>
            <a:r>
              <a:rPr lang="id-ID"/>
              <a:t>of cloud applications </a:t>
            </a:r>
          </a:p>
        </p:txBody>
      </p:sp>
      <p:sp>
        <p:nvSpPr>
          <p:cNvPr id="3" name="Content Placeholder 2"/>
          <p:cNvSpPr>
            <a:spLocks noGrp="1"/>
          </p:cNvSpPr>
          <p:nvPr>
            <p:ph idx="1"/>
          </p:nvPr>
        </p:nvSpPr>
        <p:spPr>
          <a:xfrm>
            <a:off x="184897" y="1918741"/>
            <a:ext cx="8814723" cy="4257470"/>
          </a:xfrm>
        </p:spPr>
        <p:txBody>
          <a:bodyPr/>
          <a:lstStyle/>
          <a:p>
            <a:pPr marL="0" indent="0">
              <a:buNone/>
            </a:pPr>
            <a:endParaRPr lang="id-ID" smtClean="0"/>
          </a:p>
          <a:p>
            <a:pPr marL="0" indent="0">
              <a:buNone/>
            </a:pPr>
            <a:endParaRPr lang="id-ID"/>
          </a:p>
        </p:txBody>
      </p:sp>
      <p:sp>
        <p:nvSpPr>
          <p:cNvPr id="4" name="Date Placeholder 3"/>
          <p:cNvSpPr>
            <a:spLocks noGrp="1"/>
          </p:cNvSpPr>
          <p:nvPr>
            <p:ph type="dt" sz="half" idx="10"/>
          </p:nvPr>
        </p:nvSpPr>
        <p:spPr/>
        <p:txBody>
          <a:bodyPr/>
          <a:lstStyle/>
          <a:p>
            <a:fld id="{E7A527B8-BE21-4F5B-BF1F-6538CC8CB30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8034728" y="6176212"/>
            <a:ext cx="964892" cy="617454"/>
          </a:xfrm>
        </p:spPr>
        <p:txBody>
          <a:bodyPr/>
          <a:lstStyle/>
          <a:p>
            <a:fld id="{DF0E258F-04D6-46E9-8B77-0866F5CD991D}" type="slidenum">
              <a:rPr lang="id-ID" smtClean="0"/>
              <a:pPr/>
              <a:t>35</a:t>
            </a:fld>
            <a:endParaRPr lang="id-ID" dirty="0"/>
          </a:p>
        </p:txBody>
      </p:sp>
      <p:sp>
        <p:nvSpPr>
          <p:cNvPr id="12" name="Rectangle 3"/>
          <p:cNvSpPr>
            <a:spLocks noChangeArrowheads="1"/>
          </p:cNvSpPr>
          <p:nvPr/>
        </p:nvSpPr>
        <p:spPr bwMode="auto">
          <a:xfrm>
            <a:off x="961697" y="1492610"/>
            <a:ext cx="7672637"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Application hosting</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Backup and Storage</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Content delivery</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E-commerce</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High-performance computing</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Media hosting</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On-demand workforce</a:t>
            </a:r>
            <a:endParaRPr lang="id-ID" altLang="id-ID" sz="2400" dirty="0">
              <a:solidFill>
                <a:srgbClr val="000000"/>
              </a:solidFill>
              <a:latin typeface="+mj-lt"/>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Search engines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id-ID" altLang="id-ID" sz="2400" b="0" i="0" u="none" strike="noStrike" cap="none" normalizeH="0" baseline="0" dirty="0" smtClean="0">
                <a:ln>
                  <a:noFill/>
                </a:ln>
                <a:solidFill>
                  <a:srgbClr val="000000"/>
                </a:solidFill>
                <a:effectLst/>
                <a:latin typeface="+mj-lt"/>
              </a:rPr>
              <a:t>Web Hosting</a:t>
            </a:r>
            <a:endParaRPr kumimoji="0" lang="id-ID" altLang="id-ID" sz="24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7002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584" y="652668"/>
            <a:ext cx="7347283" cy="854074"/>
          </a:xfrm>
        </p:spPr>
        <p:txBody>
          <a:bodyPr>
            <a:normAutofit/>
          </a:bodyPr>
          <a:lstStyle/>
          <a:p>
            <a:r>
              <a:rPr lang="en-US" sz="3200" b="1" dirty="0" smtClean="0"/>
              <a:t>Model </a:t>
            </a:r>
            <a:r>
              <a:rPr lang="en-US" sz="3200" b="1" dirty="0" err="1" smtClean="0"/>
              <a:t>Layanan</a:t>
            </a:r>
            <a:r>
              <a:rPr lang="en-US" sz="3200" b="1" dirty="0" smtClean="0"/>
              <a:t> </a:t>
            </a:r>
            <a:endParaRPr lang="id-ID" sz="3200" b="1" dirty="0"/>
          </a:p>
        </p:txBody>
      </p:sp>
      <p:sp>
        <p:nvSpPr>
          <p:cNvPr id="4" name="Date Placeholder 3"/>
          <p:cNvSpPr>
            <a:spLocks noGrp="1"/>
          </p:cNvSpPr>
          <p:nvPr>
            <p:ph type="dt" sz="half" idx="10"/>
          </p:nvPr>
        </p:nvSpPr>
        <p:spPr/>
        <p:txBody>
          <a:bodyPr/>
          <a:lstStyle/>
          <a:p>
            <a:fld id="{654B6991-1171-4BAD-907F-03AD8FE8D8B0}"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sp>
        <p:nvSpPr>
          <p:cNvPr id="3" name="Content Placeholder 2"/>
          <p:cNvSpPr>
            <a:spLocks noGrp="1"/>
          </p:cNvSpPr>
          <p:nvPr>
            <p:ph idx="1"/>
          </p:nvPr>
        </p:nvSpPr>
        <p:spPr/>
        <p:txBody>
          <a:bodyPr numCol="2">
            <a:normAutofit/>
          </a:bodyPr>
          <a:lstStyle/>
          <a:p>
            <a:pPr marL="0" indent="0">
              <a:lnSpc>
                <a:spcPct val="150000"/>
              </a:lnSpc>
              <a:buNone/>
            </a:pPr>
            <a:r>
              <a:rPr lang="en-US" sz="2400" b="1" dirty="0" err="1" smtClean="0">
                <a:solidFill>
                  <a:schemeClr val="tx1"/>
                </a:solidFill>
              </a:rPr>
              <a:t>Lapisan-lapisan</a:t>
            </a:r>
            <a:r>
              <a:rPr lang="en-US" sz="2400" b="1" dirty="0" smtClean="0">
                <a:solidFill>
                  <a:schemeClr val="tx1"/>
                </a:solidFill>
              </a:rPr>
              <a:t> yang </a:t>
            </a:r>
            <a:r>
              <a:rPr lang="en-US" sz="2400" b="1" dirty="0" err="1" smtClean="0">
                <a:solidFill>
                  <a:schemeClr val="tx1"/>
                </a:solidFill>
              </a:rPr>
              <a:t>disediakan</a:t>
            </a:r>
            <a:r>
              <a:rPr lang="en-US" sz="2400" b="1" dirty="0" smtClean="0">
                <a:solidFill>
                  <a:schemeClr val="tx1"/>
                </a:solidFill>
              </a:rPr>
              <a:t> </a:t>
            </a:r>
            <a:r>
              <a:rPr lang="en-US" sz="2400" b="1" dirty="0" err="1" smtClean="0">
                <a:solidFill>
                  <a:schemeClr val="tx1"/>
                </a:solidFill>
              </a:rPr>
              <a:t>dalam</a:t>
            </a:r>
            <a:r>
              <a:rPr lang="en-US" sz="2400" b="1" dirty="0" smtClean="0">
                <a:solidFill>
                  <a:schemeClr val="tx1"/>
                </a:solidFill>
              </a:rPr>
              <a:t> </a:t>
            </a:r>
            <a:r>
              <a:rPr lang="en-US" sz="2400" b="1" i="1" dirty="0" smtClean="0">
                <a:solidFill>
                  <a:schemeClr val="tx1"/>
                </a:solidFill>
              </a:rPr>
              <a:t>cloud computing </a:t>
            </a:r>
            <a:r>
              <a:rPr lang="en-US" sz="2400" dirty="0" err="1" smtClean="0">
                <a:solidFill>
                  <a:schemeClr val="tx1"/>
                </a:solidFill>
              </a:rPr>
              <a:t>yaitu</a:t>
            </a:r>
            <a:r>
              <a:rPr lang="en-US" sz="2400" dirty="0" smtClean="0">
                <a:solidFill>
                  <a:schemeClr val="tx1"/>
                </a:solidFill>
              </a:rPr>
              <a:t>:</a:t>
            </a:r>
          </a:p>
          <a:p>
            <a:pPr>
              <a:lnSpc>
                <a:spcPct val="150000"/>
              </a:lnSpc>
            </a:pPr>
            <a:r>
              <a:rPr lang="en-US" sz="2400" dirty="0" smtClean="0">
                <a:solidFill>
                  <a:schemeClr val="tx1"/>
                </a:solidFill>
              </a:rPr>
              <a:t>Application </a:t>
            </a:r>
          </a:p>
          <a:p>
            <a:pPr>
              <a:lnSpc>
                <a:spcPct val="150000"/>
              </a:lnSpc>
            </a:pPr>
            <a:r>
              <a:rPr lang="en-US" sz="2400" dirty="0" smtClean="0">
                <a:solidFill>
                  <a:schemeClr val="tx1"/>
                </a:solidFill>
              </a:rPr>
              <a:t>Data </a:t>
            </a:r>
          </a:p>
          <a:p>
            <a:pPr>
              <a:lnSpc>
                <a:spcPct val="150000"/>
              </a:lnSpc>
            </a:pPr>
            <a:r>
              <a:rPr lang="en-US" sz="2400" dirty="0" smtClean="0">
                <a:solidFill>
                  <a:schemeClr val="tx1"/>
                </a:solidFill>
              </a:rPr>
              <a:t>Runtime </a:t>
            </a:r>
          </a:p>
          <a:p>
            <a:pPr>
              <a:lnSpc>
                <a:spcPct val="150000"/>
              </a:lnSpc>
            </a:pPr>
            <a:r>
              <a:rPr lang="en-US" sz="2400" dirty="0" smtClean="0">
                <a:solidFill>
                  <a:schemeClr val="tx1"/>
                </a:solidFill>
              </a:rPr>
              <a:t>Middleware </a:t>
            </a:r>
            <a:endParaRPr lang="id-ID" sz="2400" dirty="0" smtClean="0">
              <a:solidFill>
                <a:schemeClr val="tx1"/>
              </a:solidFill>
            </a:endParaRPr>
          </a:p>
          <a:p>
            <a:pPr>
              <a:lnSpc>
                <a:spcPct val="150000"/>
              </a:lnSpc>
            </a:pPr>
            <a:endParaRPr lang="id-ID" sz="2400" dirty="0">
              <a:solidFill>
                <a:schemeClr val="tx1"/>
              </a:solidFill>
            </a:endParaRPr>
          </a:p>
          <a:p>
            <a:pPr>
              <a:lnSpc>
                <a:spcPct val="150000"/>
              </a:lnSpc>
            </a:pPr>
            <a:endParaRPr lang="id-ID" sz="2400" dirty="0" smtClean="0">
              <a:solidFill>
                <a:schemeClr val="tx1"/>
              </a:solidFill>
            </a:endParaRPr>
          </a:p>
          <a:p>
            <a:pPr marL="285750" indent="-285750">
              <a:lnSpc>
                <a:spcPct val="150000"/>
              </a:lnSpc>
            </a:pPr>
            <a:r>
              <a:rPr lang="en-US" sz="2400" dirty="0" smtClean="0"/>
              <a:t>O/S</a:t>
            </a:r>
            <a:endParaRPr lang="en-US" sz="2400" dirty="0"/>
          </a:p>
          <a:p>
            <a:pPr marL="285750" indent="-285750">
              <a:lnSpc>
                <a:spcPct val="150000"/>
              </a:lnSpc>
            </a:pPr>
            <a:r>
              <a:rPr lang="en-US" sz="2400" dirty="0"/>
              <a:t>Virtualization </a:t>
            </a:r>
          </a:p>
          <a:p>
            <a:pPr marL="285750" indent="-285750">
              <a:lnSpc>
                <a:spcPct val="150000"/>
              </a:lnSpc>
            </a:pPr>
            <a:r>
              <a:rPr lang="en-US" sz="2400" dirty="0"/>
              <a:t>Server </a:t>
            </a:r>
          </a:p>
          <a:p>
            <a:pPr marL="285750" indent="-285750">
              <a:lnSpc>
                <a:spcPct val="150000"/>
              </a:lnSpc>
            </a:pPr>
            <a:r>
              <a:rPr lang="en-US" sz="2400" dirty="0" err="1"/>
              <a:t>Stroage</a:t>
            </a:r>
            <a:r>
              <a:rPr lang="en-US" sz="2400" dirty="0"/>
              <a:t> </a:t>
            </a:r>
          </a:p>
          <a:p>
            <a:pPr marL="285750" indent="-285750">
              <a:lnSpc>
                <a:spcPct val="150000"/>
              </a:lnSpc>
            </a:pPr>
            <a:r>
              <a:rPr lang="en-US" sz="2400" dirty="0" err="1" smtClean="0"/>
              <a:t>Netrworking</a:t>
            </a:r>
            <a:r>
              <a:rPr lang="en-US" sz="2400" dirty="0" smtClean="0">
                <a:solidFill>
                  <a:schemeClr val="tx1"/>
                </a:solidFill>
              </a:rPr>
              <a:t> </a:t>
            </a:r>
          </a:p>
        </p:txBody>
      </p:sp>
    </p:spTree>
    <p:extLst>
      <p:ext uri="{BB962C8B-B14F-4D97-AF65-F5344CB8AC3E}">
        <p14:creationId xmlns:p14="http://schemas.microsoft.com/office/powerpoint/2010/main" val="1088653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B115CC-B983-430B-BAC8-9682DF3A6FD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sp>
        <p:nvSpPr>
          <p:cNvPr id="8" name="Rectangle 7"/>
          <p:cNvSpPr/>
          <p:nvPr/>
        </p:nvSpPr>
        <p:spPr>
          <a:xfrm>
            <a:off x="2041593" y="2544003"/>
            <a:ext cx="6858000" cy="1651671"/>
          </a:xfrm>
          <a:prstGeom prst="rect">
            <a:avLst/>
          </a:prstGeom>
        </p:spPr>
        <p:txBody>
          <a:bodyPr wrap="square">
            <a:spAutoFit/>
          </a:bodyPr>
          <a:lstStyle/>
          <a:p>
            <a:pPr>
              <a:lnSpc>
                <a:spcPct val="150000"/>
              </a:lnSpc>
            </a:pPr>
            <a:r>
              <a:rPr lang="en-ID" sz="3600" b="1" dirty="0" err="1"/>
              <a:t>Perpindahan</a:t>
            </a:r>
            <a:r>
              <a:rPr lang="en-ID" sz="3600" b="1" dirty="0"/>
              <a:t> Dari Server </a:t>
            </a:r>
            <a:r>
              <a:rPr lang="en-ID" sz="3600" b="1" dirty="0" err="1"/>
              <a:t>Fisik</a:t>
            </a:r>
            <a:r>
              <a:rPr lang="en-ID" sz="3600" b="1" dirty="0"/>
              <a:t> </a:t>
            </a:r>
            <a:r>
              <a:rPr lang="en-ID" sz="3600" b="1" dirty="0" err="1"/>
              <a:t>Menjadi</a:t>
            </a:r>
            <a:r>
              <a:rPr lang="en-ID" sz="3600" b="1" dirty="0"/>
              <a:t> Virtual Server </a:t>
            </a:r>
            <a:endParaRPr lang="en-US" sz="3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969" y="2544004"/>
            <a:ext cx="1448624" cy="1409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9864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999" y="640945"/>
            <a:ext cx="7347283" cy="854074"/>
          </a:xfrm>
        </p:spPr>
        <p:txBody>
          <a:bodyPr>
            <a:noAutofit/>
          </a:bodyPr>
          <a:lstStyle/>
          <a:p>
            <a:r>
              <a:rPr lang="en-ID" sz="3200" b="1" dirty="0" err="1" smtClean="0"/>
              <a:t>Perpindahan</a:t>
            </a:r>
            <a:r>
              <a:rPr lang="en-ID" sz="3200" b="1" dirty="0" smtClean="0"/>
              <a:t> Dari Server </a:t>
            </a:r>
            <a:r>
              <a:rPr lang="en-ID" sz="3200" b="1" dirty="0" err="1" smtClean="0"/>
              <a:t>Fisik</a:t>
            </a:r>
            <a:r>
              <a:rPr lang="en-ID" sz="3200" b="1" dirty="0" smtClean="0"/>
              <a:t> </a:t>
            </a:r>
            <a:r>
              <a:rPr lang="en-ID" sz="3200" b="1" dirty="0" err="1" smtClean="0"/>
              <a:t>Menjadi</a:t>
            </a:r>
            <a:r>
              <a:rPr lang="en-ID" sz="3200" b="1" dirty="0" smtClean="0"/>
              <a:t> Virtual Server </a:t>
            </a:r>
            <a:endParaRPr lang="en-US" sz="3200" b="1" dirty="0"/>
          </a:p>
        </p:txBody>
      </p:sp>
      <p:sp>
        <p:nvSpPr>
          <p:cNvPr id="4" name="Date Placeholder 3"/>
          <p:cNvSpPr>
            <a:spLocks noGrp="1"/>
          </p:cNvSpPr>
          <p:nvPr>
            <p:ph type="dt" sz="half" idx="10"/>
          </p:nvPr>
        </p:nvSpPr>
        <p:spPr/>
        <p:txBody>
          <a:bodyPr/>
          <a:lstStyle/>
          <a:p>
            <a:fld id="{AACC72F8-7A70-4C8A-A458-71E0638BDBC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38</a:t>
            </a:fld>
            <a:endParaRPr lang="id-ID" dirty="0"/>
          </a:p>
        </p:txBody>
      </p:sp>
      <p:pic>
        <p:nvPicPr>
          <p:cNvPr id="1536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18436" y="2413487"/>
            <a:ext cx="4506350" cy="356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31470" y="1743780"/>
            <a:ext cx="5756704" cy="461665"/>
          </a:xfrm>
          <a:prstGeom prst="rect">
            <a:avLst/>
          </a:prstGeom>
        </p:spPr>
        <p:txBody>
          <a:bodyPr wrap="none">
            <a:spAutoFit/>
          </a:bodyPr>
          <a:lstStyle/>
          <a:p>
            <a:r>
              <a:rPr lang="en-ID" sz="2400" dirty="0" smtClean="0"/>
              <a:t>Proses Server </a:t>
            </a:r>
            <a:r>
              <a:rPr lang="en-ID" sz="2400" dirty="0" err="1"/>
              <a:t>Fisik</a:t>
            </a:r>
            <a:r>
              <a:rPr lang="en-ID" sz="2400" dirty="0"/>
              <a:t> </a:t>
            </a:r>
            <a:r>
              <a:rPr lang="en-ID" sz="2400" dirty="0" err="1"/>
              <a:t>Menjadi</a:t>
            </a:r>
            <a:r>
              <a:rPr lang="en-ID" sz="2400" dirty="0"/>
              <a:t> Virtual Server </a:t>
            </a:r>
            <a:endParaRPr lang="en-US" sz="2400" dirty="0"/>
          </a:p>
        </p:txBody>
      </p:sp>
    </p:spTree>
    <p:extLst>
      <p:ext uri="{BB962C8B-B14F-4D97-AF65-F5344CB8AC3E}">
        <p14:creationId xmlns:p14="http://schemas.microsoft.com/office/powerpoint/2010/main" val="3326246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D" b="1" dirty="0" err="1"/>
              <a:t>Perpindahan</a:t>
            </a:r>
            <a:r>
              <a:rPr lang="en-ID" b="1" dirty="0"/>
              <a:t> Dari Server </a:t>
            </a:r>
            <a:r>
              <a:rPr lang="en-ID" b="1" dirty="0" err="1"/>
              <a:t>Fisik</a:t>
            </a:r>
            <a:r>
              <a:rPr lang="en-ID" b="1" dirty="0"/>
              <a:t> </a:t>
            </a:r>
            <a:r>
              <a:rPr lang="en-ID" b="1" dirty="0" err="1"/>
              <a:t>Menjadi</a:t>
            </a:r>
            <a:r>
              <a:rPr lang="en-ID" b="1" dirty="0"/>
              <a:t> Virtual Server </a:t>
            </a:r>
            <a:endParaRPr lang="en-US" dirty="0"/>
          </a:p>
        </p:txBody>
      </p:sp>
      <p:sp>
        <p:nvSpPr>
          <p:cNvPr id="3" name="Content Placeholder 2"/>
          <p:cNvSpPr>
            <a:spLocks noGrp="1"/>
          </p:cNvSpPr>
          <p:nvPr>
            <p:ph idx="1"/>
          </p:nvPr>
        </p:nvSpPr>
        <p:spPr>
          <a:xfrm>
            <a:off x="184897" y="1486981"/>
            <a:ext cx="8814723" cy="4724400"/>
          </a:xfrm>
        </p:spPr>
        <p:txBody>
          <a:bodyPr anchor="ctr"/>
          <a:lstStyle/>
          <a:p>
            <a:pPr marL="0" indent="0">
              <a:lnSpc>
                <a:spcPct val="150000"/>
              </a:lnSpc>
              <a:buNone/>
            </a:pPr>
            <a:r>
              <a:rPr lang="en-ID" sz="2800" dirty="0" smtClean="0">
                <a:solidFill>
                  <a:schemeClr val="tx1"/>
                </a:solidFill>
              </a:rPr>
              <a:t>Ada 2 </a:t>
            </a:r>
            <a:r>
              <a:rPr lang="en-ID" sz="2800" dirty="0" err="1" smtClean="0">
                <a:solidFill>
                  <a:schemeClr val="tx1"/>
                </a:solidFill>
              </a:rPr>
              <a:t>metoode</a:t>
            </a:r>
            <a:r>
              <a:rPr lang="en-ID" sz="2800" dirty="0" smtClean="0">
                <a:solidFill>
                  <a:schemeClr val="tx1"/>
                </a:solidFill>
              </a:rPr>
              <a:t> </a:t>
            </a:r>
            <a:r>
              <a:rPr lang="en-ID" sz="2800" dirty="0" err="1" smtClean="0">
                <a:solidFill>
                  <a:schemeClr val="tx1"/>
                </a:solidFill>
              </a:rPr>
              <a:t>yaitu</a:t>
            </a:r>
            <a:r>
              <a:rPr lang="en-ID" sz="2800" dirty="0" smtClean="0">
                <a:solidFill>
                  <a:schemeClr val="tx1"/>
                </a:solidFill>
              </a:rPr>
              <a:t>: </a:t>
            </a:r>
          </a:p>
          <a:p>
            <a:pPr lvl="1">
              <a:lnSpc>
                <a:spcPct val="150000"/>
              </a:lnSpc>
            </a:pPr>
            <a:r>
              <a:rPr lang="en-ID" sz="2400" dirty="0" err="1" smtClean="0">
                <a:solidFill>
                  <a:schemeClr val="tx1"/>
                </a:solidFill>
              </a:rPr>
              <a:t>Metode</a:t>
            </a:r>
            <a:r>
              <a:rPr lang="en-ID" sz="2400" dirty="0">
                <a:solidFill>
                  <a:schemeClr val="tx1"/>
                </a:solidFill>
              </a:rPr>
              <a:t> </a:t>
            </a:r>
            <a:r>
              <a:rPr lang="en-ID" sz="2400" dirty="0" smtClean="0">
                <a:solidFill>
                  <a:schemeClr val="tx1"/>
                </a:solidFill>
              </a:rPr>
              <a:t>On-line </a:t>
            </a:r>
            <a:endParaRPr lang="id-ID" sz="2400" dirty="0" smtClean="0">
              <a:solidFill>
                <a:schemeClr val="tx1"/>
              </a:solidFill>
            </a:endParaRPr>
          </a:p>
          <a:p>
            <a:pPr lvl="2">
              <a:lnSpc>
                <a:spcPct val="150000"/>
              </a:lnSpc>
              <a:buFont typeface="Wingdings" pitchFamily="2" charset="2"/>
              <a:buChar char="ü"/>
            </a:pPr>
            <a:r>
              <a:rPr lang="en-ID" sz="2400" dirty="0" err="1"/>
              <a:t>komputer</a:t>
            </a:r>
            <a:r>
              <a:rPr lang="en-ID" sz="2400" dirty="0"/>
              <a:t> </a:t>
            </a:r>
            <a:r>
              <a:rPr lang="en-ID" sz="2400" dirty="0" err="1"/>
              <a:t>sumber</a:t>
            </a:r>
            <a:r>
              <a:rPr lang="en-ID" sz="2400" dirty="0"/>
              <a:t> </a:t>
            </a:r>
            <a:r>
              <a:rPr lang="en-ID" sz="2400" dirty="0" err="1"/>
              <a:t>tidak</a:t>
            </a:r>
            <a:r>
              <a:rPr lang="en-ID" sz="2400" dirty="0"/>
              <a:t> </a:t>
            </a:r>
            <a:r>
              <a:rPr lang="en-ID" sz="2400" dirty="0" err="1"/>
              <a:t>perlu</a:t>
            </a:r>
            <a:r>
              <a:rPr lang="en-ID" sz="2400" dirty="0"/>
              <a:t> </a:t>
            </a:r>
            <a:r>
              <a:rPr lang="en-ID" sz="2400" dirty="0" err="1"/>
              <a:t>direstart</a:t>
            </a:r>
            <a:endParaRPr lang="en-ID" sz="2200" dirty="0" smtClean="0">
              <a:solidFill>
                <a:schemeClr val="tx1"/>
              </a:solidFill>
            </a:endParaRPr>
          </a:p>
          <a:p>
            <a:pPr lvl="1">
              <a:lnSpc>
                <a:spcPct val="150000"/>
              </a:lnSpc>
            </a:pPr>
            <a:r>
              <a:rPr lang="en-ID" sz="2400" dirty="0" err="1">
                <a:solidFill>
                  <a:schemeClr val="tx1"/>
                </a:solidFill>
              </a:rPr>
              <a:t>Metode</a:t>
            </a:r>
            <a:r>
              <a:rPr lang="en-ID" sz="2400" dirty="0">
                <a:solidFill>
                  <a:schemeClr val="tx1"/>
                </a:solidFill>
              </a:rPr>
              <a:t> </a:t>
            </a:r>
            <a:r>
              <a:rPr lang="en-ID" sz="2400" dirty="0" smtClean="0">
                <a:solidFill>
                  <a:schemeClr val="tx1"/>
                </a:solidFill>
              </a:rPr>
              <a:t>Of-line</a:t>
            </a:r>
            <a:endParaRPr lang="id-ID" sz="2400" dirty="0" smtClean="0">
              <a:solidFill>
                <a:schemeClr val="tx1"/>
              </a:solidFill>
            </a:endParaRPr>
          </a:p>
          <a:p>
            <a:pPr lvl="2">
              <a:lnSpc>
                <a:spcPct val="150000"/>
              </a:lnSpc>
              <a:buFont typeface="Wingdings" pitchFamily="2" charset="2"/>
              <a:buChar char="ü"/>
            </a:pPr>
            <a:r>
              <a:rPr lang="en-ID" sz="2400" dirty="0" err="1"/>
              <a:t>cara</a:t>
            </a:r>
            <a:r>
              <a:rPr lang="en-ID" sz="2400" dirty="0"/>
              <a:t> yang paling </a:t>
            </a:r>
            <a:r>
              <a:rPr lang="en-ID" sz="2400" dirty="0" err="1"/>
              <a:t>aman</a:t>
            </a:r>
            <a:r>
              <a:rPr lang="en-ID" sz="2400" dirty="0"/>
              <a:t> </a:t>
            </a:r>
            <a:r>
              <a:rPr lang="en-ID" sz="2400" dirty="0" err="1"/>
              <a:t>untung</a:t>
            </a:r>
            <a:r>
              <a:rPr lang="en-ID" sz="2400" dirty="0"/>
              <a:t> </a:t>
            </a:r>
            <a:r>
              <a:rPr lang="en-ID" sz="2400" dirty="0" err="1"/>
              <a:t>memastikan</a:t>
            </a:r>
            <a:r>
              <a:rPr lang="en-ID" sz="2400" dirty="0"/>
              <a:t> </a:t>
            </a:r>
            <a:r>
              <a:rPr lang="en-ID" sz="2400" dirty="0" err="1"/>
              <a:t>konsitensi</a:t>
            </a:r>
            <a:r>
              <a:rPr lang="en-ID" sz="2400" dirty="0"/>
              <a:t> data </a:t>
            </a:r>
            <a:r>
              <a:rPr lang="en-ID" sz="2400" dirty="0" err="1"/>
              <a:t>sesuai</a:t>
            </a:r>
            <a:r>
              <a:rPr lang="en-ID" sz="2400" dirty="0"/>
              <a:t> </a:t>
            </a:r>
            <a:r>
              <a:rPr lang="en-ID" sz="2400" dirty="0" err="1"/>
              <a:t>dengan</a:t>
            </a:r>
            <a:r>
              <a:rPr lang="en-ID" sz="2400" dirty="0"/>
              <a:t> </a:t>
            </a:r>
            <a:r>
              <a:rPr lang="en-ID" sz="2400" dirty="0" err="1"/>
              <a:t>aslinya</a:t>
            </a:r>
            <a:r>
              <a:rPr lang="en-ID" sz="2400" dirty="0"/>
              <a:t>, </a:t>
            </a:r>
            <a:r>
              <a:rPr lang="en-ID" sz="2400" dirty="0" err="1"/>
              <a:t>pada</a:t>
            </a:r>
            <a:r>
              <a:rPr lang="en-ID" sz="2400" dirty="0"/>
              <a:t> </a:t>
            </a:r>
            <a:r>
              <a:rPr lang="en-ID" sz="2400" dirty="0" err="1"/>
              <a:t>kondisi</a:t>
            </a:r>
            <a:r>
              <a:rPr lang="en-ID" sz="2400" dirty="0"/>
              <a:t> yang </a:t>
            </a:r>
            <a:r>
              <a:rPr lang="en-ID" sz="2400" dirty="0" err="1"/>
              <a:t>tidak</a:t>
            </a:r>
            <a:r>
              <a:rPr lang="en-ID" sz="2400" dirty="0"/>
              <a:t> </a:t>
            </a:r>
            <a:r>
              <a:rPr lang="en-ID" sz="2400" dirty="0" err="1" smtClean="0"/>
              <a:t>digunakan</a:t>
            </a:r>
            <a:endParaRPr lang="en-US" dirty="0" smtClean="0"/>
          </a:p>
          <a:p>
            <a:endParaRPr lang="en-ID" dirty="0" smtClean="0"/>
          </a:p>
        </p:txBody>
      </p:sp>
      <p:sp>
        <p:nvSpPr>
          <p:cNvPr id="4" name="Date Placeholder 3"/>
          <p:cNvSpPr>
            <a:spLocks noGrp="1"/>
          </p:cNvSpPr>
          <p:nvPr>
            <p:ph type="dt" sz="half" idx="10"/>
          </p:nvPr>
        </p:nvSpPr>
        <p:spPr/>
        <p:txBody>
          <a:bodyPr/>
          <a:lstStyle/>
          <a:p>
            <a:fld id="{5C664CF4-1DD6-402D-9FE0-4B8D59AE8C0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39</a:t>
            </a:fld>
            <a:endParaRPr lang="id-ID" dirty="0"/>
          </a:p>
        </p:txBody>
      </p:sp>
    </p:spTree>
    <p:extLst>
      <p:ext uri="{BB962C8B-B14F-4D97-AF65-F5344CB8AC3E}">
        <p14:creationId xmlns:p14="http://schemas.microsoft.com/office/powerpoint/2010/main" val="9004010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D" dirty="0" smtClean="0"/>
              <a:t/>
            </a:r>
            <a:br>
              <a:rPr lang="en-ID" dirty="0" smtClean="0"/>
            </a:br>
            <a:endParaRPr lang="en-US" dirty="0"/>
          </a:p>
        </p:txBody>
      </p:sp>
      <p:sp>
        <p:nvSpPr>
          <p:cNvPr id="4" name="Date Placeholder 3"/>
          <p:cNvSpPr>
            <a:spLocks noGrp="1"/>
          </p:cNvSpPr>
          <p:nvPr>
            <p:ph type="dt" sz="half" idx="10"/>
          </p:nvPr>
        </p:nvSpPr>
        <p:spPr/>
        <p:txBody>
          <a:bodyPr/>
          <a:lstStyle/>
          <a:p>
            <a:fld id="{4343172E-4852-42EE-8FBA-6E51DAF5B1D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
        <p:nvSpPr>
          <p:cNvPr id="7" name="Rectangle 6"/>
          <p:cNvSpPr/>
          <p:nvPr/>
        </p:nvSpPr>
        <p:spPr>
          <a:xfrm>
            <a:off x="1702003" y="586859"/>
            <a:ext cx="7310014" cy="1077218"/>
          </a:xfrm>
          <a:prstGeom prst="rect">
            <a:avLst/>
          </a:prstGeom>
        </p:spPr>
        <p:txBody>
          <a:bodyPr wrap="none">
            <a:spAutoFit/>
          </a:bodyPr>
          <a:lstStyle/>
          <a:p>
            <a:r>
              <a:rPr lang="en-US" sz="3200" b="1" dirty="0" smtClean="0"/>
              <a:t>Integration </a:t>
            </a:r>
            <a:r>
              <a:rPr lang="en-US" sz="3200" b="1" dirty="0" err="1" smtClean="0"/>
              <a:t>Sistem</a:t>
            </a:r>
            <a:r>
              <a:rPr lang="en-US" sz="3200" b="1" dirty="0" smtClean="0"/>
              <a:t> Cloud Computing</a:t>
            </a:r>
          </a:p>
          <a:p>
            <a:endParaRPr lang="en-US" sz="3200" dirty="0"/>
          </a:p>
        </p:txBody>
      </p:sp>
      <p:pic>
        <p:nvPicPr>
          <p:cNvPr id="1029"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9972" y="1672384"/>
            <a:ext cx="3960628" cy="2930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944842" y="1527599"/>
            <a:ext cx="4067175" cy="2239844"/>
          </a:xfrm>
          <a:prstGeom prst="rect">
            <a:avLst/>
          </a:prstGeom>
        </p:spPr>
        <p:txBody>
          <a:bodyPr wrap="square">
            <a:spAutoFit/>
          </a:bodyPr>
          <a:lstStyle/>
          <a:p>
            <a:pPr>
              <a:lnSpc>
                <a:spcPct val="150000"/>
              </a:lnSpc>
            </a:pPr>
            <a:r>
              <a:rPr lang="en-US" sz="2400" dirty="0" err="1"/>
              <a:t>Sistem</a:t>
            </a:r>
            <a:r>
              <a:rPr lang="en-US" sz="2400" dirty="0"/>
              <a:t> cloud computing </a:t>
            </a:r>
            <a:r>
              <a:rPr lang="en-US" sz="2400" dirty="0" err="1"/>
              <a:t>bekerja</a:t>
            </a:r>
            <a:r>
              <a:rPr lang="en-US" sz="2400" dirty="0"/>
              <a:t> </a:t>
            </a:r>
            <a:r>
              <a:rPr lang="en-US" sz="2400" dirty="0" err="1"/>
              <a:t>secara</a:t>
            </a:r>
            <a:r>
              <a:rPr lang="en-US" sz="2400" dirty="0"/>
              <a:t> </a:t>
            </a:r>
            <a:r>
              <a:rPr lang="en-US" sz="2400" dirty="0" smtClean="0"/>
              <a:t>online </a:t>
            </a:r>
            <a:r>
              <a:rPr lang="en-US" sz="2400" dirty="0" err="1"/>
              <a:t>dan</a:t>
            </a:r>
            <a:r>
              <a:rPr lang="en-US" sz="2400" dirty="0"/>
              <a:t> </a:t>
            </a:r>
            <a:r>
              <a:rPr lang="en-US" sz="2400" dirty="0" err="1"/>
              <a:t>terus-menerus</a:t>
            </a:r>
            <a:r>
              <a:rPr lang="en-US" sz="2400" dirty="0"/>
              <a:t> </a:t>
            </a:r>
            <a:r>
              <a:rPr lang="en-US" sz="2400" dirty="0" err="1"/>
              <a:t>tanpa</a:t>
            </a:r>
            <a:r>
              <a:rPr lang="en-US" sz="2400" dirty="0"/>
              <a:t> </a:t>
            </a:r>
            <a:r>
              <a:rPr lang="en-US" sz="2400" dirty="0" err="1"/>
              <a:t>henti</a:t>
            </a:r>
            <a:r>
              <a:rPr lang="en-US" sz="2400" dirty="0"/>
              <a:t> </a:t>
            </a:r>
            <a:r>
              <a:rPr lang="en-US" sz="2400" dirty="0" err="1"/>
              <a:t>melalui</a:t>
            </a:r>
            <a:r>
              <a:rPr lang="en-US" sz="2400" dirty="0"/>
              <a:t> </a:t>
            </a:r>
            <a:r>
              <a:rPr lang="en-US" sz="2400" dirty="0" err="1"/>
              <a:t>jaringan</a:t>
            </a:r>
            <a:r>
              <a:rPr lang="en-US" sz="2400" dirty="0"/>
              <a:t> internet. </a:t>
            </a:r>
          </a:p>
        </p:txBody>
      </p:sp>
    </p:spTree>
    <p:extLst>
      <p:ext uri="{BB962C8B-B14F-4D97-AF65-F5344CB8AC3E}">
        <p14:creationId xmlns:p14="http://schemas.microsoft.com/office/powerpoint/2010/main" val="23608597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22" y="582330"/>
            <a:ext cx="7347283" cy="854074"/>
          </a:xfrm>
        </p:spPr>
        <p:txBody>
          <a:bodyPr>
            <a:noAutofit/>
          </a:bodyPr>
          <a:lstStyle/>
          <a:p>
            <a:r>
              <a:rPr lang="en-ID" sz="3200" b="1" dirty="0" err="1"/>
              <a:t>Perpindahan</a:t>
            </a:r>
            <a:r>
              <a:rPr lang="en-ID" sz="3200" b="1" dirty="0"/>
              <a:t> Dari Server </a:t>
            </a:r>
            <a:r>
              <a:rPr lang="en-ID" sz="3200" b="1" dirty="0" err="1"/>
              <a:t>Fisik</a:t>
            </a:r>
            <a:r>
              <a:rPr lang="en-ID" sz="3200" b="1" dirty="0"/>
              <a:t> </a:t>
            </a:r>
            <a:r>
              <a:rPr lang="en-ID" sz="3200" b="1" dirty="0" err="1"/>
              <a:t>Menjadi</a:t>
            </a:r>
            <a:r>
              <a:rPr lang="en-ID" sz="3200" b="1" dirty="0"/>
              <a:t> Virtual Server </a:t>
            </a:r>
            <a:endParaRPr lang="en-US" sz="3200" dirty="0"/>
          </a:p>
        </p:txBody>
      </p:sp>
      <p:sp>
        <p:nvSpPr>
          <p:cNvPr id="3" name="Content Placeholder 2"/>
          <p:cNvSpPr>
            <a:spLocks noGrp="1"/>
          </p:cNvSpPr>
          <p:nvPr>
            <p:ph idx="1"/>
          </p:nvPr>
        </p:nvSpPr>
        <p:spPr>
          <a:xfrm>
            <a:off x="184897" y="1545596"/>
            <a:ext cx="8814723" cy="4724400"/>
          </a:xfrm>
        </p:spPr>
        <p:txBody>
          <a:bodyPr anchor="ctr">
            <a:normAutofit/>
          </a:bodyPr>
          <a:lstStyle/>
          <a:p>
            <a:pPr marL="457200" lvl="1" indent="0">
              <a:lnSpc>
                <a:spcPct val="150000"/>
              </a:lnSpc>
              <a:buNone/>
            </a:pPr>
            <a:r>
              <a:rPr lang="en-ID" sz="2400" dirty="0" err="1" smtClean="0">
                <a:solidFill>
                  <a:schemeClr val="tx1"/>
                </a:solidFill>
              </a:rPr>
              <a:t>Metode</a:t>
            </a:r>
            <a:r>
              <a:rPr lang="en-ID" sz="2400" dirty="0" smtClean="0">
                <a:solidFill>
                  <a:schemeClr val="tx1"/>
                </a:solidFill>
              </a:rPr>
              <a:t> </a:t>
            </a:r>
            <a:r>
              <a:rPr lang="en-ID" sz="2400" dirty="0">
                <a:solidFill>
                  <a:schemeClr val="tx1"/>
                </a:solidFill>
              </a:rPr>
              <a:t>On-line </a:t>
            </a:r>
          </a:p>
          <a:p>
            <a:pPr lvl="2">
              <a:lnSpc>
                <a:spcPct val="150000"/>
              </a:lnSpc>
              <a:buFont typeface="Wingdings" pitchFamily="2" charset="2"/>
              <a:buChar char="ü"/>
            </a:pPr>
            <a:r>
              <a:rPr lang="en-ID" sz="2400" dirty="0" err="1" smtClean="0">
                <a:solidFill>
                  <a:schemeClr val="tx1"/>
                </a:solidFill>
              </a:rPr>
              <a:t>Instal</a:t>
            </a:r>
            <a:r>
              <a:rPr lang="en-ID" sz="2400" dirty="0" smtClean="0">
                <a:solidFill>
                  <a:schemeClr val="tx1"/>
                </a:solidFill>
              </a:rPr>
              <a:t> </a:t>
            </a:r>
            <a:r>
              <a:rPr lang="en-ID" sz="2400" dirty="0" err="1" smtClean="0">
                <a:solidFill>
                  <a:schemeClr val="tx1"/>
                </a:solidFill>
              </a:rPr>
              <a:t>agen</a:t>
            </a:r>
            <a:r>
              <a:rPr lang="en-ID" sz="2400" dirty="0" smtClean="0">
                <a:solidFill>
                  <a:schemeClr val="tx1"/>
                </a:solidFill>
              </a:rPr>
              <a:t> </a:t>
            </a:r>
            <a:r>
              <a:rPr lang="en-ID" sz="2400" dirty="0" err="1" smtClean="0">
                <a:solidFill>
                  <a:schemeClr val="tx1"/>
                </a:solidFill>
              </a:rPr>
              <a:t>pada</a:t>
            </a:r>
            <a:r>
              <a:rPr lang="en-ID" sz="2400" dirty="0" smtClean="0">
                <a:solidFill>
                  <a:schemeClr val="tx1"/>
                </a:solidFill>
              </a:rPr>
              <a:t> </a:t>
            </a:r>
            <a:r>
              <a:rPr lang="en-ID" sz="2400" dirty="0" err="1" smtClean="0">
                <a:solidFill>
                  <a:schemeClr val="tx1"/>
                </a:solidFill>
              </a:rPr>
              <a:t>komputer</a:t>
            </a:r>
            <a:r>
              <a:rPr lang="en-ID" sz="2400" dirty="0" smtClean="0">
                <a:solidFill>
                  <a:schemeClr val="tx1"/>
                </a:solidFill>
              </a:rPr>
              <a:t>  </a:t>
            </a:r>
            <a:r>
              <a:rPr lang="en-ID" sz="2400" dirty="0" err="1" smtClean="0">
                <a:solidFill>
                  <a:schemeClr val="tx1"/>
                </a:solidFill>
              </a:rPr>
              <a:t>sumber</a:t>
            </a:r>
            <a:r>
              <a:rPr lang="en-ID" sz="2400" dirty="0" smtClean="0">
                <a:solidFill>
                  <a:schemeClr val="tx1"/>
                </a:solidFill>
              </a:rPr>
              <a:t>  (source </a:t>
            </a:r>
            <a:r>
              <a:rPr lang="en-ID" sz="2400" dirty="0" err="1" smtClean="0">
                <a:solidFill>
                  <a:schemeClr val="tx1"/>
                </a:solidFill>
              </a:rPr>
              <a:t>komputer</a:t>
            </a:r>
            <a:r>
              <a:rPr lang="en-ID" sz="2400" dirty="0" smtClean="0">
                <a:solidFill>
                  <a:schemeClr val="tx1"/>
                </a:solidFill>
              </a:rPr>
              <a:t>)</a:t>
            </a:r>
          </a:p>
          <a:p>
            <a:pPr lvl="2">
              <a:lnSpc>
                <a:spcPct val="150000"/>
              </a:lnSpc>
              <a:buFont typeface="Wingdings" pitchFamily="2" charset="2"/>
              <a:buChar char="ü"/>
            </a:pPr>
            <a:r>
              <a:rPr lang="en-ID" sz="2400" dirty="0" err="1" smtClean="0">
                <a:solidFill>
                  <a:schemeClr val="tx1"/>
                </a:solidFill>
              </a:rPr>
              <a:t>Mengambil</a:t>
            </a:r>
            <a:r>
              <a:rPr lang="en-ID" sz="2400" dirty="0" smtClean="0">
                <a:solidFill>
                  <a:schemeClr val="tx1"/>
                </a:solidFill>
              </a:rPr>
              <a:t> </a:t>
            </a:r>
            <a:r>
              <a:rPr lang="en-ID" sz="2400" dirty="0" err="1" smtClean="0">
                <a:solidFill>
                  <a:schemeClr val="tx1"/>
                </a:solidFill>
              </a:rPr>
              <a:t>konfigurasi</a:t>
            </a:r>
            <a:r>
              <a:rPr lang="en-ID" sz="2400" dirty="0" smtClean="0">
                <a:solidFill>
                  <a:schemeClr val="tx1"/>
                </a:solidFill>
              </a:rPr>
              <a:t> hardware </a:t>
            </a:r>
          </a:p>
          <a:p>
            <a:pPr lvl="2">
              <a:lnSpc>
                <a:spcPct val="150000"/>
              </a:lnSpc>
              <a:buFont typeface="Wingdings" pitchFamily="2" charset="2"/>
              <a:buChar char="ü"/>
            </a:pPr>
            <a:r>
              <a:rPr lang="en-ID" sz="2400" dirty="0" err="1" smtClean="0">
                <a:solidFill>
                  <a:schemeClr val="tx1"/>
                </a:solidFill>
              </a:rPr>
              <a:t>Membuat</a:t>
            </a:r>
            <a:r>
              <a:rPr lang="en-ID" sz="2400" dirty="0" smtClean="0">
                <a:solidFill>
                  <a:schemeClr val="tx1"/>
                </a:solidFill>
              </a:rPr>
              <a:t> image </a:t>
            </a:r>
          </a:p>
          <a:p>
            <a:pPr lvl="2">
              <a:lnSpc>
                <a:spcPct val="150000"/>
              </a:lnSpc>
              <a:buFont typeface="Wingdings" pitchFamily="2" charset="2"/>
              <a:buChar char="ü"/>
            </a:pPr>
            <a:r>
              <a:rPr lang="en-ID" sz="2400" dirty="0" err="1" smtClean="0">
                <a:solidFill>
                  <a:schemeClr val="tx1"/>
                </a:solidFill>
              </a:rPr>
              <a:t>Memastikan</a:t>
            </a:r>
            <a:r>
              <a:rPr lang="en-ID" sz="2400" dirty="0" smtClean="0">
                <a:solidFill>
                  <a:schemeClr val="tx1"/>
                </a:solidFill>
              </a:rPr>
              <a:t> image </a:t>
            </a:r>
            <a:r>
              <a:rPr lang="en-ID" sz="2400" dirty="0" err="1" smtClean="0">
                <a:solidFill>
                  <a:schemeClr val="tx1"/>
                </a:solidFill>
              </a:rPr>
              <a:t>bagus</a:t>
            </a:r>
            <a:r>
              <a:rPr lang="en-ID" sz="2400" dirty="0" smtClean="0">
                <a:solidFill>
                  <a:schemeClr val="tx1"/>
                </a:solidFill>
              </a:rPr>
              <a:t> </a:t>
            </a:r>
          </a:p>
          <a:p>
            <a:pPr lvl="2">
              <a:lnSpc>
                <a:spcPct val="150000"/>
              </a:lnSpc>
              <a:buFont typeface="Wingdings" pitchFamily="2" charset="2"/>
              <a:buChar char="ü"/>
            </a:pPr>
            <a:r>
              <a:rPr lang="en-ID" sz="2400" dirty="0" err="1" smtClean="0">
                <a:solidFill>
                  <a:schemeClr val="tx1"/>
                </a:solidFill>
              </a:rPr>
              <a:t>Membuat</a:t>
            </a:r>
            <a:r>
              <a:rPr lang="en-ID" sz="2400" dirty="0" smtClean="0">
                <a:solidFill>
                  <a:schemeClr val="tx1"/>
                </a:solidFill>
              </a:rPr>
              <a:t> virtual </a:t>
            </a:r>
            <a:r>
              <a:rPr lang="en-ID" sz="2400" dirty="0" err="1" smtClean="0">
                <a:solidFill>
                  <a:schemeClr val="tx1"/>
                </a:solidFill>
              </a:rPr>
              <a:t>mesin</a:t>
            </a:r>
            <a:endParaRPr lang="en-US" sz="2400" dirty="0">
              <a:solidFill>
                <a:schemeClr val="tx1"/>
              </a:solidFill>
            </a:endParaRPr>
          </a:p>
        </p:txBody>
      </p:sp>
      <p:sp>
        <p:nvSpPr>
          <p:cNvPr id="4" name="Date Placeholder 3"/>
          <p:cNvSpPr>
            <a:spLocks noGrp="1"/>
          </p:cNvSpPr>
          <p:nvPr>
            <p:ph type="dt" sz="half" idx="10"/>
          </p:nvPr>
        </p:nvSpPr>
        <p:spPr/>
        <p:txBody>
          <a:bodyPr/>
          <a:lstStyle/>
          <a:p>
            <a:fld id="{792E0AC3-F20C-4E13-937E-23908434AC3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40</a:t>
            </a:fld>
            <a:endParaRPr lang="id-ID" dirty="0"/>
          </a:p>
        </p:txBody>
      </p:sp>
    </p:spTree>
    <p:extLst>
      <p:ext uri="{BB962C8B-B14F-4D97-AF65-F5344CB8AC3E}">
        <p14:creationId xmlns:p14="http://schemas.microsoft.com/office/powerpoint/2010/main" val="6828889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22" y="582330"/>
            <a:ext cx="7347283" cy="854074"/>
          </a:xfrm>
        </p:spPr>
        <p:txBody>
          <a:bodyPr>
            <a:noAutofit/>
          </a:bodyPr>
          <a:lstStyle/>
          <a:p>
            <a:r>
              <a:rPr lang="en-ID" b="1" dirty="0" err="1"/>
              <a:t>Perpindahan</a:t>
            </a:r>
            <a:r>
              <a:rPr lang="en-ID" b="1" dirty="0"/>
              <a:t> Dari Server </a:t>
            </a:r>
            <a:r>
              <a:rPr lang="en-ID" b="1" dirty="0" err="1"/>
              <a:t>Fisik</a:t>
            </a:r>
            <a:r>
              <a:rPr lang="en-ID" b="1" dirty="0"/>
              <a:t> </a:t>
            </a:r>
            <a:r>
              <a:rPr lang="en-ID" b="1" dirty="0" err="1"/>
              <a:t>Menjadi</a:t>
            </a:r>
            <a:r>
              <a:rPr lang="en-ID" b="1" dirty="0"/>
              <a:t> Virtual Server </a:t>
            </a:r>
            <a:endParaRPr lang="en-US" dirty="0"/>
          </a:p>
        </p:txBody>
      </p:sp>
      <p:sp>
        <p:nvSpPr>
          <p:cNvPr id="3" name="Content Placeholder 2"/>
          <p:cNvSpPr>
            <a:spLocks noGrp="1"/>
          </p:cNvSpPr>
          <p:nvPr>
            <p:ph idx="1"/>
          </p:nvPr>
        </p:nvSpPr>
        <p:spPr>
          <a:xfrm>
            <a:off x="184897" y="1545596"/>
            <a:ext cx="8814723" cy="4724400"/>
          </a:xfrm>
        </p:spPr>
        <p:txBody>
          <a:bodyPr/>
          <a:lstStyle/>
          <a:p>
            <a:pPr marL="457200" lvl="1" indent="0">
              <a:lnSpc>
                <a:spcPct val="150000"/>
              </a:lnSpc>
              <a:buNone/>
            </a:pPr>
            <a:r>
              <a:rPr lang="en-ID" sz="2400" dirty="0" err="1" smtClean="0">
                <a:solidFill>
                  <a:schemeClr val="tx1"/>
                </a:solidFill>
              </a:rPr>
              <a:t>Metode</a:t>
            </a:r>
            <a:r>
              <a:rPr lang="en-ID" sz="2400" dirty="0" smtClean="0">
                <a:solidFill>
                  <a:schemeClr val="tx1"/>
                </a:solidFill>
              </a:rPr>
              <a:t> </a:t>
            </a:r>
            <a:r>
              <a:rPr lang="en-ID" sz="2400" dirty="0">
                <a:solidFill>
                  <a:schemeClr val="tx1"/>
                </a:solidFill>
              </a:rPr>
              <a:t>On-line </a:t>
            </a:r>
          </a:p>
        </p:txBody>
      </p:sp>
      <p:sp>
        <p:nvSpPr>
          <p:cNvPr id="4" name="Date Placeholder 3"/>
          <p:cNvSpPr>
            <a:spLocks noGrp="1"/>
          </p:cNvSpPr>
          <p:nvPr>
            <p:ph type="dt" sz="half" idx="10"/>
          </p:nvPr>
        </p:nvSpPr>
        <p:spPr/>
        <p:txBody>
          <a:bodyPr/>
          <a:lstStyle/>
          <a:p>
            <a:fld id="{B1907BF8-B87C-4504-818B-E4049B6C28B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41</a:t>
            </a:fld>
            <a:endParaRPr lang="id-ID"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5" y="2206625"/>
            <a:ext cx="664845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62548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22" y="582330"/>
            <a:ext cx="7347283" cy="854074"/>
          </a:xfrm>
        </p:spPr>
        <p:txBody>
          <a:bodyPr>
            <a:noAutofit/>
          </a:bodyPr>
          <a:lstStyle/>
          <a:p>
            <a:r>
              <a:rPr lang="en-ID" b="1" dirty="0" err="1"/>
              <a:t>Perpindahan</a:t>
            </a:r>
            <a:r>
              <a:rPr lang="en-ID" b="1" dirty="0"/>
              <a:t> Dari Server </a:t>
            </a:r>
            <a:r>
              <a:rPr lang="en-ID" b="1" dirty="0" err="1"/>
              <a:t>Fisik</a:t>
            </a:r>
            <a:r>
              <a:rPr lang="en-ID" b="1" dirty="0"/>
              <a:t> </a:t>
            </a:r>
            <a:r>
              <a:rPr lang="en-ID" b="1" dirty="0" err="1"/>
              <a:t>Menjadi</a:t>
            </a:r>
            <a:r>
              <a:rPr lang="en-ID" b="1" dirty="0"/>
              <a:t> Virtual Server </a:t>
            </a:r>
            <a:endParaRPr lang="en-US" dirty="0"/>
          </a:p>
        </p:txBody>
      </p:sp>
      <p:sp>
        <p:nvSpPr>
          <p:cNvPr id="3" name="Content Placeholder 2"/>
          <p:cNvSpPr>
            <a:spLocks noGrp="1"/>
          </p:cNvSpPr>
          <p:nvPr>
            <p:ph idx="1"/>
          </p:nvPr>
        </p:nvSpPr>
        <p:spPr>
          <a:xfrm>
            <a:off x="184897" y="1545596"/>
            <a:ext cx="8814723" cy="4724400"/>
          </a:xfrm>
        </p:spPr>
        <p:txBody>
          <a:bodyPr anchor="ctr">
            <a:normAutofit/>
          </a:bodyPr>
          <a:lstStyle/>
          <a:p>
            <a:pPr marL="457200" lvl="1" indent="0">
              <a:lnSpc>
                <a:spcPct val="170000"/>
              </a:lnSpc>
              <a:buNone/>
            </a:pPr>
            <a:r>
              <a:rPr lang="en-ID" sz="2400" dirty="0" err="1" smtClean="0">
                <a:solidFill>
                  <a:schemeClr val="tx1"/>
                </a:solidFill>
              </a:rPr>
              <a:t>Metode</a:t>
            </a:r>
            <a:r>
              <a:rPr lang="en-ID" sz="2400" dirty="0" smtClean="0">
                <a:solidFill>
                  <a:schemeClr val="tx1"/>
                </a:solidFill>
              </a:rPr>
              <a:t> Of-line </a:t>
            </a:r>
          </a:p>
          <a:p>
            <a:pPr lvl="2">
              <a:lnSpc>
                <a:spcPct val="170000"/>
              </a:lnSpc>
              <a:buFont typeface="Wingdings" pitchFamily="2" charset="2"/>
              <a:buChar char="ü"/>
            </a:pPr>
            <a:r>
              <a:rPr lang="en-ID" sz="2400" dirty="0" err="1">
                <a:solidFill>
                  <a:schemeClr val="tx1"/>
                </a:solidFill>
              </a:rPr>
              <a:t>Instal</a:t>
            </a:r>
            <a:r>
              <a:rPr lang="en-ID" sz="2400" dirty="0">
                <a:solidFill>
                  <a:schemeClr val="tx1"/>
                </a:solidFill>
              </a:rPr>
              <a:t> </a:t>
            </a:r>
            <a:r>
              <a:rPr lang="en-ID" sz="2400" dirty="0" err="1" smtClean="0">
                <a:solidFill>
                  <a:schemeClr val="tx1"/>
                </a:solidFill>
              </a:rPr>
              <a:t>agen</a:t>
            </a:r>
            <a:r>
              <a:rPr lang="en-ID" sz="2400" dirty="0" smtClean="0">
                <a:solidFill>
                  <a:schemeClr val="tx1"/>
                </a:solidFill>
              </a:rPr>
              <a:t>. VMM </a:t>
            </a:r>
            <a:r>
              <a:rPr lang="en-ID" sz="2400" dirty="0" err="1" smtClean="0">
                <a:solidFill>
                  <a:schemeClr val="tx1"/>
                </a:solidFill>
              </a:rPr>
              <a:t>menginstal</a:t>
            </a:r>
            <a:r>
              <a:rPr lang="en-ID" sz="2400" dirty="0" smtClean="0">
                <a:solidFill>
                  <a:schemeClr val="tx1"/>
                </a:solidFill>
              </a:rPr>
              <a:t> </a:t>
            </a:r>
            <a:r>
              <a:rPr lang="en-ID" sz="2400" dirty="0" err="1" smtClean="0">
                <a:solidFill>
                  <a:schemeClr val="tx1"/>
                </a:solidFill>
              </a:rPr>
              <a:t>agem</a:t>
            </a:r>
            <a:r>
              <a:rPr lang="en-ID" sz="2400" dirty="0" smtClean="0">
                <a:solidFill>
                  <a:schemeClr val="tx1"/>
                </a:solidFill>
              </a:rPr>
              <a:t> </a:t>
            </a:r>
            <a:r>
              <a:rPr lang="en-ID" sz="2400" dirty="0" err="1" smtClean="0">
                <a:solidFill>
                  <a:schemeClr val="tx1"/>
                </a:solidFill>
              </a:rPr>
              <a:t>pada</a:t>
            </a:r>
            <a:r>
              <a:rPr lang="en-ID" sz="2400" dirty="0" smtClean="0">
                <a:solidFill>
                  <a:schemeClr val="tx1"/>
                </a:solidFill>
              </a:rPr>
              <a:t> </a:t>
            </a:r>
            <a:r>
              <a:rPr lang="en-ID" sz="2400" dirty="0" err="1" smtClean="0">
                <a:solidFill>
                  <a:schemeClr val="tx1"/>
                </a:solidFill>
              </a:rPr>
              <a:t>sumber</a:t>
            </a:r>
            <a:r>
              <a:rPr lang="en-ID" sz="2400" dirty="0" smtClean="0">
                <a:solidFill>
                  <a:schemeClr val="tx1"/>
                </a:solidFill>
              </a:rPr>
              <a:t> .</a:t>
            </a:r>
          </a:p>
          <a:p>
            <a:pPr lvl="2">
              <a:lnSpc>
                <a:spcPct val="170000"/>
              </a:lnSpc>
              <a:buFont typeface="Wingdings" pitchFamily="2" charset="2"/>
              <a:buChar char="ü"/>
            </a:pPr>
            <a:r>
              <a:rPr lang="en-ID" sz="2400" dirty="0" smtClean="0">
                <a:solidFill>
                  <a:schemeClr val="tx1"/>
                </a:solidFill>
              </a:rPr>
              <a:t>VMM </a:t>
            </a:r>
            <a:r>
              <a:rPr lang="en-ID" sz="2400" dirty="0" err="1" smtClean="0">
                <a:solidFill>
                  <a:schemeClr val="tx1"/>
                </a:solidFill>
              </a:rPr>
              <a:t>agen</a:t>
            </a:r>
            <a:r>
              <a:rPr lang="en-ID" sz="2400" dirty="0" smtClean="0">
                <a:solidFill>
                  <a:schemeClr val="tx1"/>
                </a:solidFill>
              </a:rPr>
              <a:t> </a:t>
            </a:r>
            <a:r>
              <a:rPr lang="en-ID" sz="2400" dirty="0" err="1" smtClean="0">
                <a:solidFill>
                  <a:schemeClr val="tx1"/>
                </a:solidFill>
              </a:rPr>
              <a:t>menginstal</a:t>
            </a:r>
            <a:r>
              <a:rPr lang="en-ID" sz="2400" dirty="0" smtClean="0">
                <a:solidFill>
                  <a:schemeClr val="tx1"/>
                </a:solidFill>
              </a:rPr>
              <a:t> windows PE </a:t>
            </a:r>
            <a:r>
              <a:rPr lang="en-ID" sz="2400" dirty="0" err="1" smtClean="0">
                <a:solidFill>
                  <a:schemeClr val="tx1"/>
                </a:solidFill>
              </a:rPr>
              <a:t>pada</a:t>
            </a:r>
            <a:r>
              <a:rPr lang="en-ID" sz="2400" dirty="0" smtClean="0">
                <a:solidFill>
                  <a:schemeClr val="tx1"/>
                </a:solidFill>
              </a:rPr>
              <a:t> server </a:t>
            </a:r>
            <a:r>
              <a:rPr lang="en-ID" sz="2400" dirty="0" err="1" smtClean="0">
                <a:solidFill>
                  <a:schemeClr val="tx1"/>
                </a:solidFill>
              </a:rPr>
              <a:t>sumber</a:t>
            </a:r>
            <a:r>
              <a:rPr lang="en-ID" sz="2400" dirty="0" smtClean="0">
                <a:solidFill>
                  <a:schemeClr val="tx1"/>
                </a:solidFill>
              </a:rPr>
              <a:t>.</a:t>
            </a:r>
          </a:p>
          <a:p>
            <a:pPr lvl="2">
              <a:lnSpc>
                <a:spcPct val="170000"/>
              </a:lnSpc>
              <a:buFont typeface="Wingdings" pitchFamily="2" charset="2"/>
              <a:buChar char="ü"/>
            </a:pPr>
            <a:r>
              <a:rPr lang="en-ID" sz="2400" dirty="0" smtClean="0">
                <a:solidFill>
                  <a:schemeClr val="tx1"/>
                </a:solidFill>
              </a:rPr>
              <a:t>VMM </a:t>
            </a:r>
            <a:r>
              <a:rPr lang="en-ID" sz="2400" dirty="0" err="1" smtClean="0">
                <a:solidFill>
                  <a:schemeClr val="tx1"/>
                </a:solidFill>
              </a:rPr>
              <a:t>mulai</a:t>
            </a:r>
            <a:r>
              <a:rPr lang="en-ID" sz="2400" dirty="0" smtClean="0">
                <a:solidFill>
                  <a:schemeClr val="tx1"/>
                </a:solidFill>
              </a:rPr>
              <a:t> </a:t>
            </a:r>
            <a:r>
              <a:rPr lang="en-ID" sz="2400" dirty="0" err="1" smtClean="0">
                <a:solidFill>
                  <a:schemeClr val="tx1"/>
                </a:solidFill>
              </a:rPr>
              <a:t>membuat</a:t>
            </a:r>
            <a:r>
              <a:rPr lang="en-ID" sz="2400" dirty="0" smtClean="0">
                <a:solidFill>
                  <a:schemeClr val="tx1"/>
                </a:solidFill>
              </a:rPr>
              <a:t> image </a:t>
            </a:r>
            <a:r>
              <a:rPr lang="en-ID" sz="2400" dirty="0" err="1" smtClean="0">
                <a:solidFill>
                  <a:schemeClr val="tx1"/>
                </a:solidFill>
              </a:rPr>
              <a:t>dari</a:t>
            </a:r>
            <a:r>
              <a:rPr lang="en-ID" sz="2400" dirty="0" smtClean="0">
                <a:solidFill>
                  <a:schemeClr val="tx1"/>
                </a:solidFill>
              </a:rPr>
              <a:t> disk </a:t>
            </a:r>
            <a:r>
              <a:rPr lang="en-ID" sz="2400" dirty="0" err="1" smtClean="0">
                <a:solidFill>
                  <a:schemeClr val="tx1"/>
                </a:solidFill>
              </a:rPr>
              <a:t>pisk</a:t>
            </a:r>
            <a:r>
              <a:rPr lang="en-ID" sz="2400" dirty="0" smtClean="0">
                <a:solidFill>
                  <a:schemeClr val="tx1"/>
                </a:solidFill>
              </a:rPr>
              <a:t> </a:t>
            </a:r>
          </a:p>
          <a:p>
            <a:pPr lvl="2">
              <a:lnSpc>
                <a:spcPct val="170000"/>
              </a:lnSpc>
              <a:buFont typeface="Wingdings" pitchFamily="2" charset="2"/>
              <a:buChar char="ü"/>
            </a:pPr>
            <a:r>
              <a:rPr lang="en-ID" sz="2400" dirty="0" err="1" smtClean="0">
                <a:solidFill>
                  <a:schemeClr val="tx1"/>
                </a:solidFill>
              </a:rPr>
              <a:t>Melakukan</a:t>
            </a:r>
            <a:r>
              <a:rPr lang="en-ID" sz="2400" dirty="0" smtClean="0">
                <a:solidFill>
                  <a:schemeClr val="tx1"/>
                </a:solidFill>
              </a:rPr>
              <a:t> </a:t>
            </a:r>
            <a:r>
              <a:rPr lang="en-ID" sz="2400" dirty="0" err="1" smtClean="0">
                <a:solidFill>
                  <a:schemeClr val="tx1"/>
                </a:solidFill>
              </a:rPr>
              <a:t>pengecekan</a:t>
            </a:r>
            <a:r>
              <a:rPr lang="en-ID" sz="2400" dirty="0" smtClean="0">
                <a:solidFill>
                  <a:schemeClr val="tx1"/>
                </a:solidFill>
              </a:rPr>
              <a:t> </a:t>
            </a:r>
            <a:r>
              <a:rPr lang="en-ID" sz="2400" dirty="0" err="1" smtClean="0">
                <a:solidFill>
                  <a:schemeClr val="tx1"/>
                </a:solidFill>
              </a:rPr>
              <a:t>pada</a:t>
            </a:r>
            <a:r>
              <a:rPr lang="en-ID" sz="2400" dirty="0" smtClean="0">
                <a:solidFill>
                  <a:schemeClr val="tx1"/>
                </a:solidFill>
              </a:rPr>
              <a:t> </a:t>
            </a:r>
            <a:r>
              <a:rPr lang="en-ID" sz="2400" dirty="0" err="1" smtClean="0">
                <a:solidFill>
                  <a:schemeClr val="tx1"/>
                </a:solidFill>
              </a:rPr>
              <a:t>dimana</a:t>
            </a:r>
            <a:r>
              <a:rPr lang="en-ID" sz="2400" dirty="0" smtClean="0">
                <a:solidFill>
                  <a:schemeClr val="tx1"/>
                </a:solidFill>
              </a:rPr>
              <a:t> </a:t>
            </a:r>
            <a:r>
              <a:rPr lang="en-ID" sz="2400" dirty="0" err="1" smtClean="0">
                <a:solidFill>
                  <a:schemeClr val="tx1"/>
                </a:solidFill>
              </a:rPr>
              <a:t>fase</a:t>
            </a:r>
            <a:r>
              <a:rPr lang="en-ID" sz="2400" dirty="0" smtClean="0">
                <a:solidFill>
                  <a:schemeClr val="tx1"/>
                </a:solidFill>
              </a:rPr>
              <a:t> </a:t>
            </a:r>
            <a:r>
              <a:rPr lang="en-ID" sz="2400" dirty="0" err="1" smtClean="0">
                <a:solidFill>
                  <a:schemeClr val="tx1"/>
                </a:solidFill>
              </a:rPr>
              <a:t>ini</a:t>
            </a:r>
            <a:r>
              <a:rPr lang="en-ID" sz="2400" dirty="0" smtClean="0">
                <a:solidFill>
                  <a:schemeClr val="tx1"/>
                </a:solidFill>
              </a:rPr>
              <a:t> </a:t>
            </a:r>
            <a:r>
              <a:rPr lang="en-ID" sz="2400" dirty="0" err="1" smtClean="0">
                <a:solidFill>
                  <a:schemeClr val="tx1"/>
                </a:solidFill>
              </a:rPr>
              <a:t>melakukan</a:t>
            </a:r>
            <a:r>
              <a:rPr lang="en-ID" sz="2400" dirty="0" smtClean="0">
                <a:solidFill>
                  <a:schemeClr val="tx1"/>
                </a:solidFill>
              </a:rPr>
              <a:t> </a:t>
            </a:r>
            <a:r>
              <a:rPr lang="en-ID" sz="2400" dirty="0" err="1" smtClean="0">
                <a:solidFill>
                  <a:schemeClr val="tx1"/>
                </a:solidFill>
              </a:rPr>
              <a:t>fase</a:t>
            </a:r>
            <a:r>
              <a:rPr lang="en-ID" sz="2400" dirty="0" smtClean="0">
                <a:solidFill>
                  <a:schemeClr val="tx1"/>
                </a:solidFill>
              </a:rPr>
              <a:t> fix-up </a:t>
            </a:r>
            <a:r>
              <a:rPr lang="en-ID" sz="2400" dirty="0" err="1" smtClean="0">
                <a:solidFill>
                  <a:schemeClr val="tx1"/>
                </a:solidFill>
              </a:rPr>
              <a:t>fase</a:t>
            </a:r>
            <a:r>
              <a:rPr lang="en-ID" sz="2400" dirty="0" smtClean="0">
                <a:solidFill>
                  <a:schemeClr val="tx1"/>
                </a:solidFill>
              </a:rPr>
              <a:t> </a:t>
            </a:r>
            <a:r>
              <a:rPr lang="en-ID" sz="2400" dirty="0" err="1" smtClean="0">
                <a:solidFill>
                  <a:schemeClr val="tx1"/>
                </a:solidFill>
              </a:rPr>
              <a:t>embuatan</a:t>
            </a:r>
            <a:r>
              <a:rPr lang="en-ID" sz="2400" dirty="0" smtClean="0">
                <a:solidFill>
                  <a:schemeClr val="tx1"/>
                </a:solidFill>
              </a:rPr>
              <a:t> virtual </a:t>
            </a:r>
            <a:r>
              <a:rPr lang="en-ID" sz="2400" dirty="0" err="1" smtClean="0">
                <a:solidFill>
                  <a:schemeClr val="tx1"/>
                </a:solidFill>
              </a:rPr>
              <a:t>mesin</a:t>
            </a:r>
            <a:r>
              <a:rPr lang="en-ID" sz="2400" dirty="0" smtClean="0">
                <a:solidFill>
                  <a:schemeClr val="tx1"/>
                </a:solidFill>
              </a:rPr>
              <a:t> </a:t>
            </a:r>
            <a:r>
              <a:rPr lang="en-ID" sz="2400" dirty="0" err="1" smtClean="0">
                <a:solidFill>
                  <a:schemeClr val="tx1"/>
                </a:solidFill>
              </a:rPr>
              <a:t>pada</a:t>
            </a:r>
            <a:r>
              <a:rPr lang="en-ID" sz="2400" dirty="0" smtClean="0">
                <a:solidFill>
                  <a:schemeClr val="tx1"/>
                </a:solidFill>
              </a:rPr>
              <a:t> </a:t>
            </a:r>
            <a:r>
              <a:rPr lang="en-ID" sz="2400" dirty="0" err="1" smtClean="0">
                <a:solidFill>
                  <a:schemeClr val="tx1"/>
                </a:solidFill>
              </a:rPr>
              <a:t>mmetode</a:t>
            </a:r>
            <a:r>
              <a:rPr lang="en-ID" sz="2400" dirty="0" smtClean="0">
                <a:solidFill>
                  <a:schemeClr val="tx1"/>
                </a:solidFill>
              </a:rPr>
              <a:t> P2V online.</a:t>
            </a:r>
          </a:p>
        </p:txBody>
      </p:sp>
      <p:sp>
        <p:nvSpPr>
          <p:cNvPr id="4" name="Date Placeholder 3"/>
          <p:cNvSpPr>
            <a:spLocks noGrp="1"/>
          </p:cNvSpPr>
          <p:nvPr>
            <p:ph type="dt" sz="half" idx="10"/>
          </p:nvPr>
        </p:nvSpPr>
        <p:spPr/>
        <p:txBody>
          <a:bodyPr/>
          <a:lstStyle/>
          <a:p>
            <a:fld id="{68952448-4C0A-4219-A574-CB746AAD154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42</a:t>
            </a:fld>
            <a:endParaRPr lang="id-ID" dirty="0"/>
          </a:p>
        </p:txBody>
      </p:sp>
    </p:spTree>
    <p:extLst>
      <p:ext uri="{BB962C8B-B14F-4D97-AF65-F5344CB8AC3E}">
        <p14:creationId xmlns:p14="http://schemas.microsoft.com/office/powerpoint/2010/main" val="4288173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D23AA3D-1AE6-4E1E-AAED-8A27726D1EA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43</a:t>
            </a:fld>
            <a:endParaRPr lang="id-ID"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60" y="2399561"/>
            <a:ext cx="1670051" cy="17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67023" y="2551814"/>
            <a:ext cx="6343224" cy="1951496"/>
          </a:xfrm>
          <a:prstGeom prst="rect">
            <a:avLst/>
          </a:prstGeom>
        </p:spPr>
        <p:txBody>
          <a:bodyPr wrap="square">
            <a:spAutoFit/>
          </a:bodyPr>
          <a:lstStyle/>
          <a:p>
            <a:pPr algn="just">
              <a:lnSpc>
                <a:spcPct val="150000"/>
              </a:lnSpc>
            </a:pPr>
            <a:r>
              <a:rPr lang="en-US" sz="2800" b="1" dirty="0" err="1" smtClean="0"/>
              <a:t>Ancaman</a:t>
            </a:r>
            <a:r>
              <a:rPr lang="en-US" sz="2800" b="1" dirty="0" smtClean="0"/>
              <a:t> </a:t>
            </a:r>
            <a:r>
              <a:rPr lang="en-US" sz="2800" b="1" dirty="0" err="1" smtClean="0"/>
              <a:t>Keamanan</a:t>
            </a:r>
            <a:r>
              <a:rPr lang="en-US" sz="2800" b="1" dirty="0" smtClean="0"/>
              <a:t> Dan </a:t>
            </a:r>
            <a:r>
              <a:rPr lang="en-US" sz="2800" b="1" dirty="0" err="1" smtClean="0"/>
              <a:t>Mekanisme</a:t>
            </a:r>
            <a:r>
              <a:rPr lang="en-US" sz="2800" b="1" dirty="0" smtClean="0"/>
              <a:t> </a:t>
            </a:r>
            <a:r>
              <a:rPr lang="en-US" sz="2800" b="1" dirty="0" err="1" smtClean="0"/>
              <a:t>Mengatasi</a:t>
            </a:r>
            <a:r>
              <a:rPr lang="en-US" sz="2800" b="1" dirty="0" smtClean="0"/>
              <a:t> Cloud Computing</a:t>
            </a:r>
            <a:r>
              <a:rPr lang="en-US" sz="2400" b="1" dirty="0" smtClean="0"/>
              <a:t>. </a:t>
            </a:r>
            <a:endParaRPr lang="en-US" sz="2400" b="1" dirty="0"/>
          </a:p>
        </p:txBody>
      </p:sp>
    </p:spTree>
    <p:extLst>
      <p:ext uri="{BB962C8B-B14F-4D97-AF65-F5344CB8AC3E}">
        <p14:creationId xmlns:p14="http://schemas.microsoft.com/office/powerpoint/2010/main" val="657750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984" y="723007"/>
            <a:ext cx="7347283" cy="854074"/>
          </a:xfrm>
        </p:spPr>
        <p:txBody>
          <a:bodyPr>
            <a:noAutofit/>
          </a:bodyPr>
          <a:lstStyle/>
          <a:p>
            <a:r>
              <a:rPr lang="id-ID" sz="3200" b="1" dirty="0" smtClean="0"/>
              <a:t>Denial Of Sevice</a:t>
            </a:r>
            <a:r>
              <a:rPr lang="en-ID" sz="3200" b="1" dirty="0" smtClean="0"/>
              <a:t> Attack</a:t>
            </a:r>
            <a:endParaRPr lang="id-ID" sz="3200" b="1" dirty="0"/>
          </a:p>
        </p:txBody>
      </p:sp>
      <p:sp>
        <p:nvSpPr>
          <p:cNvPr id="7" name="Content Placeholder 6"/>
          <p:cNvSpPr>
            <a:spLocks noGrp="1"/>
          </p:cNvSpPr>
          <p:nvPr>
            <p:ph idx="1"/>
          </p:nvPr>
        </p:nvSpPr>
        <p:spPr>
          <a:xfrm>
            <a:off x="187570" y="1552353"/>
            <a:ext cx="4825864" cy="4787980"/>
          </a:xfrm>
        </p:spPr>
        <p:txBody>
          <a:bodyPr anchor="ctr">
            <a:normAutofit/>
          </a:bodyPr>
          <a:lstStyle/>
          <a:p>
            <a:pPr algn="just">
              <a:lnSpc>
                <a:spcPct val="150000"/>
              </a:lnSpc>
            </a:pPr>
            <a:r>
              <a:rPr lang="en-US" dirty="0" err="1" smtClean="0">
                <a:solidFill>
                  <a:schemeClr val="tx1"/>
                </a:solidFill>
              </a:rPr>
              <a:t>Serangan</a:t>
            </a:r>
            <a:r>
              <a:rPr lang="en-US" dirty="0" smtClean="0">
                <a:solidFill>
                  <a:schemeClr val="tx1"/>
                </a:solidFill>
              </a:rPr>
              <a:t> DOS </a:t>
            </a:r>
            <a:r>
              <a:rPr lang="en-US" dirty="0" err="1" smtClean="0">
                <a:solidFill>
                  <a:schemeClr val="tx1"/>
                </a:solidFill>
              </a:rPr>
              <a:t>merupakan</a:t>
            </a:r>
            <a:r>
              <a:rPr lang="en-US" dirty="0" smtClean="0">
                <a:solidFill>
                  <a:schemeClr val="tx1"/>
                </a:solidFill>
              </a:rPr>
              <a:t> </a:t>
            </a:r>
            <a:r>
              <a:rPr lang="en-US" dirty="0" err="1" smtClean="0">
                <a:solidFill>
                  <a:schemeClr val="tx1"/>
                </a:solidFill>
              </a:rPr>
              <a:t>serangan</a:t>
            </a:r>
            <a:r>
              <a:rPr lang="en-US" dirty="0" smtClean="0">
                <a:solidFill>
                  <a:schemeClr val="tx1"/>
                </a:solidFill>
              </a:rPr>
              <a:t> </a:t>
            </a:r>
            <a:r>
              <a:rPr lang="en-US" dirty="0" err="1" smtClean="0">
                <a:solidFill>
                  <a:schemeClr val="tx1"/>
                </a:solidFill>
              </a:rPr>
              <a:t>keamanan</a:t>
            </a:r>
            <a:r>
              <a:rPr lang="en-US" dirty="0" smtClean="0">
                <a:solidFill>
                  <a:schemeClr val="tx1"/>
                </a:solidFill>
              </a:rPr>
              <a:t> </a:t>
            </a:r>
            <a:r>
              <a:rPr lang="en-US" dirty="0" err="1" smtClean="0">
                <a:solidFill>
                  <a:schemeClr val="tx1"/>
                </a:solidFill>
              </a:rPr>
              <a:t>jaringan</a:t>
            </a:r>
            <a:r>
              <a:rPr lang="en-US" dirty="0" smtClean="0">
                <a:solidFill>
                  <a:schemeClr val="tx1"/>
                </a:solidFill>
              </a:rPr>
              <a:t> yang </a:t>
            </a:r>
            <a:r>
              <a:rPr lang="en-US" dirty="0" err="1" smtClean="0">
                <a:solidFill>
                  <a:schemeClr val="tx1"/>
                </a:solidFill>
              </a:rPr>
              <a:t>berkembang</a:t>
            </a:r>
            <a:r>
              <a:rPr lang="en-US" dirty="0" smtClean="0">
                <a:solidFill>
                  <a:schemeClr val="tx1"/>
                </a:solidFill>
              </a:rPr>
              <a:t> </a:t>
            </a:r>
            <a:r>
              <a:rPr lang="en-US" dirty="0" err="1" smtClean="0">
                <a:solidFill>
                  <a:schemeClr val="tx1"/>
                </a:solidFill>
              </a:rPr>
              <a:t>secara</a:t>
            </a:r>
            <a:r>
              <a:rPr lang="en-US" dirty="0" smtClean="0">
                <a:solidFill>
                  <a:schemeClr val="tx1"/>
                </a:solidFill>
              </a:rPr>
              <a:t> </a:t>
            </a:r>
            <a:r>
              <a:rPr lang="en-US" dirty="0" err="1" smtClean="0">
                <a:solidFill>
                  <a:schemeClr val="tx1"/>
                </a:solidFill>
              </a:rPr>
              <a:t>dinamis</a:t>
            </a:r>
            <a:r>
              <a:rPr lang="en-US" dirty="0" smtClean="0">
                <a:solidFill>
                  <a:schemeClr val="tx1"/>
                </a:solidFill>
              </a:rPr>
              <a:t>.</a:t>
            </a:r>
          </a:p>
          <a:p>
            <a:pPr algn="just">
              <a:lnSpc>
                <a:spcPct val="150000"/>
              </a:lnSpc>
            </a:pPr>
            <a:r>
              <a:rPr lang="en-US" dirty="0" err="1" smtClean="0">
                <a:solidFill>
                  <a:schemeClr val="tx1"/>
                </a:solidFill>
              </a:rPr>
              <a:t>Semakin</a:t>
            </a:r>
            <a:r>
              <a:rPr lang="en-US" dirty="0" smtClean="0">
                <a:solidFill>
                  <a:schemeClr val="tx1"/>
                </a:solidFill>
              </a:rPr>
              <a:t> </a:t>
            </a:r>
            <a:r>
              <a:rPr lang="en-US" dirty="0" err="1" smtClean="0">
                <a:solidFill>
                  <a:schemeClr val="tx1"/>
                </a:solidFill>
              </a:rPr>
              <a:t>tinggi</a:t>
            </a:r>
            <a:r>
              <a:rPr lang="en-US" dirty="0" smtClean="0">
                <a:solidFill>
                  <a:schemeClr val="tx1"/>
                </a:solidFill>
              </a:rPr>
              <a:t> </a:t>
            </a:r>
            <a:r>
              <a:rPr lang="en-US" dirty="0" err="1" smtClean="0">
                <a:solidFill>
                  <a:schemeClr val="tx1"/>
                </a:solidFill>
              </a:rPr>
              <a:t>kemampuan</a:t>
            </a:r>
            <a:r>
              <a:rPr lang="en-US" dirty="0" smtClean="0">
                <a:solidFill>
                  <a:schemeClr val="tx1"/>
                </a:solidFill>
              </a:rPr>
              <a:t> </a:t>
            </a:r>
            <a:r>
              <a:rPr lang="en-US" dirty="0" err="1" smtClean="0">
                <a:solidFill>
                  <a:schemeClr val="tx1"/>
                </a:solidFill>
              </a:rPr>
              <a:t>komputasi</a:t>
            </a:r>
            <a:r>
              <a:rPr lang="en-US" dirty="0" smtClean="0">
                <a:solidFill>
                  <a:schemeClr val="tx1"/>
                </a:solidFill>
              </a:rPr>
              <a:t> </a:t>
            </a:r>
            <a:r>
              <a:rPr lang="en-US" dirty="0" err="1" smtClean="0">
                <a:solidFill>
                  <a:schemeClr val="tx1"/>
                </a:solidFill>
              </a:rPr>
              <a:t>serangan</a:t>
            </a:r>
            <a:r>
              <a:rPr lang="en-US" dirty="0" smtClean="0">
                <a:solidFill>
                  <a:schemeClr val="tx1"/>
                </a:solidFill>
              </a:rPr>
              <a:t> DOS  yang </a:t>
            </a:r>
            <a:r>
              <a:rPr lang="en-US" dirty="0" err="1" smtClean="0">
                <a:solidFill>
                  <a:schemeClr val="tx1"/>
                </a:solidFill>
              </a:rPr>
              <a:t>dihasilkan</a:t>
            </a:r>
            <a:r>
              <a:rPr lang="en-US" dirty="0" smtClean="0">
                <a:solidFill>
                  <a:schemeClr val="tx1"/>
                </a:solidFill>
              </a:rPr>
              <a:t> </a:t>
            </a:r>
            <a:r>
              <a:rPr lang="en-US" dirty="0" err="1" smtClean="0">
                <a:solidFill>
                  <a:schemeClr val="tx1"/>
                </a:solidFill>
              </a:rPr>
              <a:t>juga</a:t>
            </a:r>
            <a:r>
              <a:rPr lang="en-US" dirty="0" smtClean="0">
                <a:solidFill>
                  <a:schemeClr val="tx1"/>
                </a:solidFill>
              </a:rPr>
              <a:t> </a:t>
            </a:r>
            <a:r>
              <a:rPr lang="en-US" dirty="0" err="1" smtClean="0">
                <a:solidFill>
                  <a:schemeClr val="tx1"/>
                </a:solidFill>
              </a:rPr>
              <a:t>semakin</a:t>
            </a:r>
            <a:r>
              <a:rPr lang="en-US" dirty="0" smtClean="0">
                <a:solidFill>
                  <a:schemeClr val="tx1"/>
                </a:solidFill>
              </a:rPr>
              <a:t> </a:t>
            </a:r>
            <a:r>
              <a:rPr lang="en-US" dirty="0" err="1" smtClean="0">
                <a:solidFill>
                  <a:schemeClr val="tx1"/>
                </a:solidFill>
              </a:rPr>
              <a:t>membahayakan</a:t>
            </a:r>
            <a:r>
              <a:rPr lang="en-US" dirty="0" smtClean="0">
                <a:solidFill>
                  <a:schemeClr val="tx1"/>
                </a:solidFill>
              </a:rPr>
              <a:t>. Dan </a:t>
            </a:r>
            <a:r>
              <a:rPr lang="en-US" dirty="0" err="1" smtClean="0">
                <a:solidFill>
                  <a:schemeClr val="tx1"/>
                </a:solidFill>
              </a:rPr>
              <a:t>dapat</a:t>
            </a:r>
            <a:r>
              <a:rPr lang="en-US" dirty="0" smtClean="0">
                <a:solidFill>
                  <a:schemeClr val="tx1"/>
                </a:solidFill>
              </a:rPr>
              <a:t> </a:t>
            </a:r>
            <a:r>
              <a:rPr lang="en-US" dirty="0" err="1" smtClean="0">
                <a:solidFill>
                  <a:schemeClr val="tx1"/>
                </a:solidFill>
              </a:rPr>
              <a:t>mengakibatkan</a:t>
            </a:r>
            <a:r>
              <a:rPr lang="en-US" dirty="0" smtClean="0">
                <a:solidFill>
                  <a:schemeClr val="tx1"/>
                </a:solidFill>
              </a:rPr>
              <a:t> </a:t>
            </a:r>
            <a:r>
              <a:rPr lang="en-US" dirty="0" err="1" smtClean="0">
                <a:solidFill>
                  <a:schemeClr val="tx1"/>
                </a:solidFill>
              </a:rPr>
              <a:t>ketidak</a:t>
            </a:r>
            <a:r>
              <a:rPr lang="en-US" dirty="0" smtClean="0">
                <a:solidFill>
                  <a:schemeClr val="tx1"/>
                </a:solidFill>
              </a:rPr>
              <a:t> </a:t>
            </a:r>
            <a:r>
              <a:rPr lang="en-US" dirty="0" err="1" smtClean="0">
                <a:solidFill>
                  <a:schemeClr val="tx1"/>
                </a:solidFill>
              </a:rPr>
              <a:t>mampuan</a:t>
            </a:r>
            <a:r>
              <a:rPr lang="en-US" dirty="0" smtClean="0">
                <a:solidFill>
                  <a:schemeClr val="tx1"/>
                </a:solidFill>
              </a:rPr>
              <a:t> server </a:t>
            </a:r>
            <a:r>
              <a:rPr lang="en-US" dirty="0" err="1" smtClean="0">
                <a:solidFill>
                  <a:schemeClr val="tx1"/>
                </a:solidFill>
              </a:rPr>
              <a:t>untuk</a:t>
            </a:r>
            <a:r>
              <a:rPr lang="en-US" dirty="0" smtClean="0">
                <a:solidFill>
                  <a:schemeClr val="tx1"/>
                </a:solidFill>
              </a:rPr>
              <a:t> </a:t>
            </a:r>
            <a:r>
              <a:rPr lang="en-US" dirty="0" err="1" smtClean="0">
                <a:solidFill>
                  <a:schemeClr val="tx1"/>
                </a:solidFill>
              </a:rPr>
              <a:t>melayani</a:t>
            </a:r>
            <a:r>
              <a:rPr lang="en-US" dirty="0" smtClean="0">
                <a:solidFill>
                  <a:schemeClr val="tx1"/>
                </a:solidFill>
              </a:rPr>
              <a:t> service request yang </a:t>
            </a:r>
            <a:r>
              <a:rPr lang="en-US" dirty="0" err="1" smtClean="0">
                <a:solidFill>
                  <a:schemeClr val="tx1"/>
                </a:solidFill>
              </a:rPr>
              <a:t>sah</a:t>
            </a:r>
            <a:r>
              <a:rPr lang="en-US" dirty="0" smtClean="0">
                <a:solidFill>
                  <a:schemeClr val="tx1"/>
                </a:solidFill>
              </a:rPr>
              <a:t>. </a:t>
            </a:r>
          </a:p>
        </p:txBody>
      </p:sp>
      <p:sp>
        <p:nvSpPr>
          <p:cNvPr id="4" name="Date Placeholder 3"/>
          <p:cNvSpPr>
            <a:spLocks noGrp="1"/>
          </p:cNvSpPr>
          <p:nvPr>
            <p:ph type="dt" sz="half" idx="10"/>
          </p:nvPr>
        </p:nvSpPr>
        <p:spPr/>
        <p:txBody>
          <a:bodyPr/>
          <a:lstStyle/>
          <a:p>
            <a:fld id="{EA13497A-2B7F-4BB8-827D-F3ADBAD7D968}" type="datetime1">
              <a:rPr lang="id-ID" smtClean="0"/>
              <a:t>30/06/2019</a:t>
            </a:fld>
            <a:endParaRPr lang="id-ID"/>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44</a:t>
            </a:fld>
            <a:endParaRPr lang="id-ID" dirty="0"/>
          </a:p>
        </p:txBody>
      </p:sp>
      <p:pic>
        <p:nvPicPr>
          <p:cNvPr id="4098" name="Picture 2" descr="Image result for dampak serangan dos.p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0392" y="2870790"/>
            <a:ext cx="3222586" cy="246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081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7168" y="617500"/>
            <a:ext cx="7347283" cy="854074"/>
          </a:xfrm>
        </p:spPr>
        <p:txBody>
          <a:bodyPr>
            <a:normAutofit/>
          </a:bodyPr>
          <a:lstStyle/>
          <a:p>
            <a:r>
              <a:rPr lang="id-ID" b="1" dirty="0" smtClean="0"/>
              <a:t>Authentication </a:t>
            </a:r>
            <a:endParaRPr lang="en-US" b="1" dirty="0"/>
          </a:p>
        </p:txBody>
      </p:sp>
      <p:sp>
        <p:nvSpPr>
          <p:cNvPr id="3" name="Content Placeholder 2"/>
          <p:cNvSpPr>
            <a:spLocks noGrp="1"/>
          </p:cNvSpPr>
          <p:nvPr>
            <p:ph idx="1"/>
          </p:nvPr>
        </p:nvSpPr>
        <p:spPr>
          <a:xfrm>
            <a:off x="138004" y="1674550"/>
            <a:ext cx="8814723" cy="4724400"/>
          </a:xfrm>
        </p:spPr>
        <p:txBody>
          <a:bodyPr anchor="ctr">
            <a:normAutofit/>
          </a:bodyPr>
          <a:lstStyle/>
          <a:p>
            <a:pPr algn="just">
              <a:lnSpc>
                <a:spcPct val="150000"/>
              </a:lnSpc>
            </a:pPr>
            <a:r>
              <a:rPr lang="id-ID" sz="2400" dirty="0">
                <a:solidFill>
                  <a:schemeClr val="tx1"/>
                </a:solidFill>
              </a:rPr>
              <a:t>Authentication </a:t>
            </a:r>
            <a:r>
              <a:rPr lang="en-ID" sz="2400" dirty="0" err="1" smtClean="0">
                <a:solidFill>
                  <a:schemeClr val="tx1"/>
                </a:solidFill>
              </a:rPr>
              <a:t>keamanan</a:t>
            </a:r>
            <a:r>
              <a:rPr lang="en-ID" sz="2400" dirty="0" smtClean="0">
                <a:solidFill>
                  <a:schemeClr val="tx1"/>
                </a:solidFill>
              </a:rPr>
              <a:t> yang  </a:t>
            </a:r>
            <a:r>
              <a:rPr lang="en-US" sz="2400" dirty="0" err="1" smtClean="0">
                <a:solidFill>
                  <a:schemeClr val="tx1"/>
                </a:solidFill>
              </a:rPr>
              <a:t>membuktian</a:t>
            </a:r>
            <a:r>
              <a:rPr lang="en-US" sz="2400" dirty="0" smtClean="0">
                <a:solidFill>
                  <a:schemeClr val="tx1"/>
                </a:solidFill>
              </a:rPr>
              <a:t> </a:t>
            </a:r>
            <a:r>
              <a:rPr lang="en-US" sz="2400" dirty="0" err="1" smtClean="0">
                <a:solidFill>
                  <a:schemeClr val="tx1"/>
                </a:solidFill>
              </a:rPr>
              <a:t>identitas</a:t>
            </a:r>
            <a:r>
              <a:rPr lang="en-US" sz="2400" dirty="0" smtClean="0">
                <a:solidFill>
                  <a:schemeClr val="tx1"/>
                </a:solidFill>
              </a:rPr>
              <a:t>.</a:t>
            </a:r>
          </a:p>
          <a:p>
            <a:pPr marL="0" indent="0" algn="just">
              <a:lnSpc>
                <a:spcPct val="150000"/>
              </a:lnSpc>
              <a:buNone/>
            </a:pPr>
            <a:endParaRPr lang="en-US" sz="2400" dirty="0" smtClean="0">
              <a:solidFill>
                <a:schemeClr val="tx1"/>
              </a:solidFill>
            </a:endParaRPr>
          </a:p>
          <a:p>
            <a:pPr algn="just">
              <a:lnSpc>
                <a:spcPct val="150000"/>
              </a:lnSpc>
            </a:pPr>
            <a:r>
              <a:rPr lang="en-US" sz="2400" dirty="0" err="1" smtClean="0">
                <a:solidFill>
                  <a:schemeClr val="tx1"/>
                </a:solidFill>
              </a:rPr>
              <a:t>Bila</a:t>
            </a:r>
            <a:r>
              <a:rPr lang="en-US" sz="2400" dirty="0" smtClean="0">
                <a:solidFill>
                  <a:schemeClr val="tx1"/>
                </a:solidFill>
              </a:rPr>
              <a:t> </a:t>
            </a:r>
            <a:r>
              <a:rPr lang="en-US" sz="2400" dirty="0">
                <a:solidFill>
                  <a:schemeClr val="tx1"/>
                </a:solidFill>
              </a:rPr>
              <a:t>authentication </a:t>
            </a:r>
            <a:r>
              <a:rPr lang="en-US" sz="2400" dirty="0" err="1">
                <a:solidFill>
                  <a:schemeClr val="tx1"/>
                </a:solidFill>
              </a:rPr>
              <a:t>berhasil</a:t>
            </a:r>
            <a:r>
              <a:rPr lang="en-US" sz="2400" dirty="0">
                <a:solidFill>
                  <a:schemeClr val="tx1"/>
                </a:solidFill>
              </a:rPr>
              <a:t>, </a:t>
            </a:r>
            <a:r>
              <a:rPr lang="en-US" sz="2400" dirty="0" err="1">
                <a:solidFill>
                  <a:schemeClr val="tx1"/>
                </a:solidFill>
              </a:rPr>
              <a:t>maka</a:t>
            </a:r>
            <a:r>
              <a:rPr lang="en-US" sz="2400" dirty="0">
                <a:solidFill>
                  <a:schemeClr val="tx1"/>
                </a:solidFill>
              </a:rPr>
              <a:t> </a:t>
            </a:r>
            <a:r>
              <a:rPr lang="en-US" sz="2400" dirty="0" err="1">
                <a:solidFill>
                  <a:schemeClr val="tx1"/>
                </a:solidFill>
              </a:rPr>
              <a:t>akan</a:t>
            </a:r>
            <a:r>
              <a:rPr lang="en-US" sz="2400" dirty="0">
                <a:solidFill>
                  <a:schemeClr val="tx1"/>
                </a:solidFill>
              </a:rPr>
              <a:t> </a:t>
            </a:r>
            <a:r>
              <a:rPr lang="en-US" sz="2400" dirty="0" err="1">
                <a:solidFill>
                  <a:schemeClr val="tx1"/>
                </a:solidFill>
              </a:rPr>
              <a:t>terjalin</a:t>
            </a:r>
            <a:r>
              <a:rPr lang="en-US" sz="2400" dirty="0">
                <a:solidFill>
                  <a:schemeClr val="tx1"/>
                </a:solidFill>
              </a:rPr>
              <a:t> </a:t>
            </a:r>
            <a:r>
              <a:rPr lang="en-US" sz="2400" dirty="0" err="1">
                <a:solidFill>
                  <a:schemeClr val="tx1"/>
                </a:solidFill>
              </a:rPr>
              <a:t>hubungan</a:t>
            </a:r>
            <a:r>
              <a:rPr lang="en-US" sz="2400" dirty="0">
                <a:solidFill>
                  <a:schemeClr val="tx1"/>
                </a:solidFill>
              </a:rPr>
              <a:t> trust </a:t>
            </a:r>
            <a:r>
              <a:rPr lang="en-US" sz="2400" dirty="0" err="1">
                <a:solidFill>
                  <a:schemeClr val="tx1"/>
                </a:solidFill>
              </a:rPr>
              <a:t>antara</a:t>
            </a:r>
            <a:r>
              <a:rPr lang="en-US" sz="2400" dirty="0">
                <a:solidFill>
                  <a:schemeClr val="tx1"/>
                </a:solidFill>
              </a:rPr>
              <a:t> </a:t>
            </a:r>
            <a:r>
              <a:rPr lang="en-US" sz="2400" dirty="0" err="1">
                <a:solidFill>
                  <a:schemeClr val="tx1"/>
                </a:solidFill>
              </a:rPr>
              <a:t>pemberi</a:t>
            </a:r>
            <a:r>
              <a:rPr lang="en-US" sz="2400" dirty="0">
                <a:solidFill>
                  <a:schemeClr val="tx1"/>
                </a:solidFill>
              </a:rPr>
              <a:t> </a:t>
            </a:r>
            <a:r>
              <a:rPr lang="en-US" sz="2400" dirty="0" err="1">
                <a:solidFill>
                  <a:schemeClr val="tx1"/>
                </a:solidFill>
              </a:rPr>
              <a:t>layanan</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pengguna</a:t>
            </a:r>
            <a:r>
              <a:rPr lang="en-US" sz="2400" dirty="0">
                <a:solidFill>
                  <a:schemeClr val="tx1"/>
                </a:solidFill>
              </a:rPr>
              <a:t> </a:t>
            </a:r>
            <a:r>
              <a:rPr lang="en-US" sz="2400" dirty="0" err="1">
                <a:solidFill>
                  <a:schemeClr val="tx1"/>
                </a:solidFill>
              </a:rPr>
              <a:t>layanan</a:t>
            </a:r>
            <a:r>
              <a:rPr lang="en-US" sz="2400" dirty="0" smtClean="0">
                <a:solidFill>
                  <a:schemeClr val="tx1"/>
                </a:solidFill>
              </a:rPr>
              <a:t>.</a:t>
            </a:r>
          </a:p>
        </p:txBody>
      </p:sp>
      <p:sp>
        <p:nvSpPr>
          <p:cNvPr id="4" name="Date Placeholder 3"/>
          <p:cNvSpPr>
            <a:spLocks noGrp="1"/>
          </p:cNvSpPr>
          <p:nvPr>
            <p:ph type="dt" sz="half" idx="10"/>
          </p:nvPr>
        </p:nvSpPr>
        <p:spPr/>
        <p:txBody>
          <a:bodyPr/>
          <a:lstStyle/>
          <a:p>
            <a:fld id="{659A119E-45A5-4897-927D-86121A8C9563}"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45</a:t>
            </a:fld>
            <a:endParaRPr lang="id-ID" dirty="0"/>
          </a:p>
        </p:txBody>
      </p:sp>
    </p:spTree>
    <p:extLst>
      <p:ext uri="{BB962C8B-B14F-4D97-AF65-F5344CB8AC3E}">
        <p14:creationId xmlns:p14="http://schemas.microsoft.com/office/powerpoint/2010/main" val="39320707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722" y="617499"/>
            <a:ext cx="7347283" cy="854074"/>
          </a:xfrm>
        </p:spPr>
        <p:txBody>
          <a:bodyPr>
            <a:noAutofit/>
          </a:bodyPr>
          <a:lstStyle/>
          <a:p>
            <a:r>
              <a:rPr lang="id-ID" b="1" dirty="0" smtClean="0"/>
              <a:t>Authentication </a:t>
            </a:r>
            <a:endParaRPr lang="en-US" dirty="0"/>
          </a:p>
        </p:txBody>
      </p:sp>
      <p:sp>
        <p:nvSpPr>
          <p:cNvPr id="3" name="Content Placeholder 2"/>
          <p:cNvSpPr>
            <a:spLocks noGrp="1"/>
          </p:cNvSpPr>
          <p:nvPr>
            <p:ph idx="1"/>
          </p:nvPr>
        </p:nvSpPr>
        <p:spPr>
          <a:xfrm>
            <a:off x="184897" y="1721442"/>
            <a:ext cx="8814723" cy="4724400"/>
          </a:xfrm>
        </p:spPr>
        <p:txBody>
          <a:bodyPr anchor="ctr">
            <a:normAutofit/>
          </a:bodyPr>
          <a:lstStyle/>
          <a:p>
            <a:pPr marL="0" indent="0" algn="just">
              <a:lnSpc>
                <a:spcPct val="150000"/>
              </a:lnSpc>
              <a:buNone/>
            </a:pPr>
            <a:r>
              <a:rPr lang="en-US" sz="2400" dirty="0" err="1" smtClean="0">
                <a:solidFill>
                  <a:schemeClr val="tx1"/>
                </a:solidFill>
              </a:rPr>
              <a:t>Metode</a:t>
            </a:r>
            <a:r>
              <a:rPr lang="en-US" sz="2400" dirty="0" smtClean="0">
                <a:solidFill>
                  <a:schemeClr val="tx1"/>
                </a:solidFill>
              </a:rPr>
              <a:t> Authentication Yang </a:t>
            </a:r>
            <a:r>
              <a:rPr lang="en-US" sz="2400" dirty="0" err="1" smtClean="0">
                <a:solidFill>
                  <a:schemeClr val="tx1"/>
                </a:solidFill>
              </a:rPr>
              <a:t>Berbasis</a:t>
            </a:r>
            <a:r>
              <a:rPr lang="en-US" sz="2400" dirty="0" smtClean="0">
                <a:solidFill>
                  <a:schemeClr val="tx1"/>
                </a:solidFill>
              </a:rPr>
              <a:t> </a:t>
            </a:r>
            <a:r>
              <a:rPr lang="en-US" sz="2400" dirty="0" err="1" smtClean="0">
                <a:solidFill>
                  <a:schemeClr val="tx1"/>
                </a:solidFill>
              </a:rPr>
              <a:t>Pada</a:t>
            </a:r>
            <a:r>
              <a:rPr lang="en-US" sz="2400" dirty="0" smtClean="0">
                <a:solidFill>
                  <a:schemeClr val="tx1"/>
                </a:solidFill>
              </a:rPr>
              <a:t> </a:t>
            </a:r>
            <a:r>
              <a:rPr lang="en-US" sz="2400" dirty="0" err="1" smtClean="0">
                <a:solidFill>
                  <a:schemeClr val="tx1"/>
                </a:solidFill>
              </a:rPr>
              <a:t>Kerahasiaan</a:t>
            </a:r>
            <a:r>
              <a:rPr lang="en-US" sz="2400" dirty="0" smtClean="0">
                <a:solidFill>
                  <a:schemeClr val="tx1"/>
                </a:solidFill>
              </a:rPr>
              <a:t> </a:t>
            </a:r>
            <a:r>
              <a:rPr lang="en-US" sz="2400" dirty="0" err="1" smtClean="0">
                <a:solidFill>
                  <a:schemeClr val="tx1"/>
                </a:solidFill>
              </a:rPr>
              <a:t>Informasi</a:t>
            </a:r>
            <a:r>
              <a:rPr lang="en-US" sz="2400" dirty="0" smtClean="0">
                <a:solidFill>
                  <a:schemeClr val="tx1"/>
                </a:solidFill>
              </a:rPr>
              <a:t>:</a:t>
            </a:r>
          </a:p>
          <a:p>
            <a:pPr lvl="1" algn="just" fontAlgn="base">
              <a:lnSpc>
                <a:spcPct val="150000"/>
              </a:lnSpc>
            </a:pPr>
            <a:r>
              <a:rPr lang="en-US" sz="2400" dirty="0" smtClean="0">
                <a:solidFill>
                  <a:schemeClr val="tx1"/>
                </a:solidFill>
              </a:rPr>
              <a:t>Password/PIN</a:t>
            </a:r>
            <a:r>
              <a:rPr lang="id-ID" sz="2400" dirty="0" smtClean="0">
                <a:solidFill>
                  <a:schemeClr val="tx1"/>
                </a:solidFill>
              </a:rPr>
              <a:t> </a:t>
            </a:r>
            <a:r>
              <a:rPr lang="en-US" sz="2400" dirty="0" smtClean="0">
                <a:solidFill>
                  <a:schemeClr val="tx1"/>
                </a:solidFill>
              </a:rPr>
              <a:t>: </a:t>
            </a:r>
            <a:r>
              <a:rPr lang="en-US" sz="2400" dirty="0" err="1">
                <a:solidFill>
                  <a:schemeClr val="tx1"/>
                </a:solidFill>
              </a:rPr>
              <a:t>Hanya</a:t>
            </a:r>
            <a:r>
              <a:rPr lang="en-US" sz="2400" dirty="0">
                <a:solidFill>
                  <a:schemeClr val="tx1"/>
                </a:solidFill>
              </a:rPr>
              <a:t> </a:t>
            </a:r>
            <a:r>
              <a:rPr lang="en-US" sz="2400" dirty="0" err="1">
                <a:solidFill>
                  <a:schemeClr val="tx1"/>
                </a:solidFill>
              </a:rPr>
              <a:t>pemiliknya</a:t>
            </a:r>
            <a:r>
              <a:rPr lang="en-US" sz="2400" dirty="0">
                <a:solidFill>
                  <a:schemeClr val="tx1"/>
                </a:solidFill>
              </a:rPr>
              <a:t> yang </a:t>
            </a:r>
            <a:r>
              <a:rPr lang="en-US" sz="2400" dirty="0" err="1">
                <a:solidFill>
                  <a:schemeClr val="tx1"/>
                </a:solidFill>
              </a:rPr>
              <a:t>tahu</a:t>
            </a:r>
            <a:r>
              <a:rPr lang="en-US" sz="2400" dirty="0">
                <a:solidFill>
                  <a:schemeClr val="tx1"/>
                </a:solidFill>
              </a:rPr>
              <a:t> password/pin.</a:t>
            </a:r>
          </a:p>
          <a:p>
            <a:pPr lvl="1" algn="just" fontAlgn="base">
              <a:lnSpc>
                <a:spcPct val="150000"/>
              </a:lnSpc>
            </a:pPr>
            <a:r>
              <a:rPr lang="en-US" sz="2400" dirty="0">
                <a:solidFill>
                  <a:schemeClr val="tx1"/>
                </a:solidFill>
              </a:rPr>
              <a:t>Digital </a:t>
            </a:r>
            <a:r>
              <a:rPr lang="en-US" sz="2400" dirty="0" smtClean="0">
                <a:solidFill>
                  <a:schemeClr val="tx1"/>
                </a:solidFill>
              </a:rPr>
              <a:t>Certificate</a:t>
            </a:r>
            <a:r>
              <a:rPr lang="id-ID" sz="2400" dirty="0" smtClean="0">
                <a:solidFill>
                  <a:schemeClr val="tx1"/>
                </a:solidFill>
              </a:rPr>
              <a:t> </a:t>
            </a:r>
            <a:r>
              <a:rPr lang="en-US" sz="2400" dirty="0" smtClean="0">
                <a:solidFill>
                  <a:schemeClr val="tx1"/>
                </a:solidFill>
              </a:rPr>
              <a:t>: </a:t>
            </a:r>
            <a:r>
              <a:rPr lang="en-US" sz="2400" dirty="0" err="1">
                <a:solidFill>
                  <a:schemeClr val="tx1"/>
                </a:solidFill>
              </a:rPr>
              <a:t>Berbasis</a:t>
            </a:r>
            <a:r>
              <a:rPr lang="en-US" sz="2400" dirty="0">
                <a:solidFill>
                  <a:schemeClr val="tx1"/>
                </a:solidFill>
              </a:rPr>
              <a:t> </a:t>
            </a:r>
            <a:r>
              <a:rPr lang="en-US" sz="2400" dirty="0" err="1">
                <a:solidFill>
                  <a:schemeClr val="tx1"/>
                </a:solidFill>
              </a:rPr>
              <a:t>pada</a:t>
            </a:r>
            <a:r>
              <a:rPr lang="en-US" sz="2400" dirty="0">
                <a:solidFill>
                  <a:schemeClr val="tx1"/>
                </a:solidFill>
              </a:rPr>
              <a:t> asymmetric cryptography yang </a:t>
            </a:r>
            <a:r>
              <a:rPr lang="en-US" sz="2400" dirty="0" err="1">
                <a:solidFill>
                  <a:schemeClr val="tx1"/>
                </a:solidFill>
              </a:rPr>
              <a:t>mengandung</a:t>
            </a:r>
            <a:r>
              <a:rPr lang="en-US" sz="2400" dirty="0">
                <a:solidFill>
                  <a:schemeClr val="tx1"/>
                </a:solidFill>
              </a:rPr>
              <a:t> </a:t>
            </a:r>
            <a:r>
              <a:rPr lang="en-US" sz="2400" dirty="0" err="1">
                <a:solidFill>
                  <a:schemeClr val="tx1"/>
                </a:solidFill>
              </a:rPr>
              <a:t>informasi</a:t>
            </a:r>
            <a:r>
              <a:rPr lang="en-US" sz="2400" dirty="0">
                <a:solidFill>
                  <a:schemeClr val="tx1"/>
                </a:solidFill>
              </a:rPr>
              <a:t> </a:t>
            </a:r>
            <a:r>
              <a:rPr lang="en-US" sz="2400" dirty="0" err="1">
                <a:solidFill>
                  <a:schemeClr val="tx1"/>
                </a:solidFill>
              </a:rPr>
              <a:t>rahasia</a:t>
            </a:r>
            <a:r>
              <a:rPr lang="en-US" sz="2400" dirty="0">
                <a:solidFill>
                  <a:schemeClr val="tx1"/>
                </a:solidFill>
              </a:rPr>
              <a:t> </a:t>
            </a:r>
            <a:r>
              <a:rPr lang="en-US" sz="2400" dirty="0" err="1">
                <a:solidFill>
                  <a:schemeClr val="tx1"/>
                </a:solidFill>
              </a:rPr>
              <a:t>yaitu</a:t>
            </a:r>
            <a:r>
              <a:rPr lang="en-US" sz="2400" dirty="0">
                <a:solidFill>
                  <a:schemeClr val="tx1"/>
                </a:solidFill>
              </a:rPr>
              <a:t> private key.</a:t>
            </a:r>
          </a:p>
          <a:p>
            <a:pPr lvl="1" algn="just" fontAlgn="base">
              <a:lnSpc>
                <a:spcPct val="150000"/>
              </a:lnSpc>
            </a:pPr>
            <a:r>
              <a:rPr lang="en-US" sz="2400" dirty="0">
                <a:solidFill>
                  <a:schemeClr val="tx1"/>
                </a:solidFill>
              </a:rPr>
              <a:t>Private </a:t>
            </a:r>
            <a:r>
              <a:rPr lang="en-US" sz="2400" dirty="0" smtClean="0">
                <a:solidFill>
                  <a:schemeClr val="tx1"/>
                </a:solidFill>
              </a:rPr>
              <a:t>Key</a:t>
            </a:r>
            <a:r>
              <a:rPr lang="id-ID" sz="2400" dirty="0" smtClean="0">
                <a:solidFill>
                  <a:schemeClr val="tx1"/>
                </a:solidFill>
              </a:rPr>
              <a:t> </a:t>
            </a:r>
            <a:r>
              <a:rPr lang="en-US" sz="2400" dirty="0" smtClean="0">
                <a:solidFill>
                  <a:schemeClr val="tx1"/>
                </a:solidFill>
              </a:rPr>
              <a:t>: </a:t>
            </a:r>
            <a:r>
              <a:rPr lang="en-US" sz="2400" dirty="0" err="1">
                <a:solidFill>
                  <a:schemeClr val="tx1"/>
                </a:solidFill>
              </a:rPr>
              <a:t>Hanya</a:t>
            </a:r>
            <a:r>
              <a:rPr lang="en-US" sz="2400" dirty="0">
                <a:solidFill>
                  <a:schemeClr val="tx1"/>
                </a:solidFill>
              </a:rPr>
              <a:t> </a:t>
            </a:r>
            <a:r>
              <a:rPr lang="en-US" sz="2400" dirty="0" err="1">
                <a:solidFill>
                  <a:schemeClr val="tx1"/>
                </a:solidFill>
              </a:rPr>
              <a:t>pemiliknya</a:t>
            </a:r>
            <a:r>
              <a:rPr lang="en-US" sz="2400" dirty="0">
                <a:solidFill>
                  <a:schemeClr val="tx1"/>
                </a:solidFill>
              </a:rPr>
              <a:t> yang </a:t>
            </a:r>
            <a:r>
              <a:rPr lang="en-US" sz="2400" dirty="0" err="1">
                <a:solidFill>
                  <a:schemeClr val="tx1"/>
                </a:solidFill>
              </a:rPr>
              <a:t>tahu</a:t>
            </a:r>
            <a:r>
              <a:rPr lang="en-US" sz="2400" dirty="0">
                <a:solidFill>
                  <a:schemeClr val="tx1"/>
                </a:solidFill>
              </a:rPr>
              <a:t> private key, orang lain </a:t>
            </a:r>
            <a:r>
              <a:rPr lang="en-US" sz="2400" dirty="0" err="1">
                <a:solidFill>
                  <a:schemeClr val="tx1"/>
                </a:solidFill>
              </a:rPr>
              <a:t>hanya</a:t>
            </a:r>
            <a:r>
              <a:rPr lang="en-US" sz="2400" dirty="0">
                <a:solidFill>
                  <a:schemeClr val="tx1"/>
                </a:solidFill>
              </a:rPr>
              <a:t> </a:t>
            </a:r>
            <a:r>
              <a:rPr lang="en-US" sz="2400" dirty="0" err="1">
                <a:solidFill>
                  <a:schemeClr val="tx1"/>
                </a:solidFill>
              </a:rPr>
              <a:t>tahu</a:t>
            </a:r>
            <a:r>
              <a:rPr lang="en-US" sz="2400" dirty="0">
                <a:solidFill>
                  <a:schemeClr val="tx1"/>
                </a:solidFill>
              </a:rPr>
              <a:t> public key</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4770B2D1-FA59-4DA7-8BB2-477E941C159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46</a:t>
            </a:fld>
            <a:endParaRPr lang="id-ID" dirty="0"/>
          </a:p>
        </p:txBody>
      </p:sp>
    </p:spTree>
    <p:extLst>
      <p:ext uri="{BB962C8B-B14F-4D97-AF65-F5344CB8AC3E}">
        <p14:creationId xmlns:p14="http://schemas.microsoft.com/office/powerpoint/2010/main" val="657330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D" b="1" dirty="0" err="1" smtClean="0"/>
              <a:t>Pengertian</a:t>
            </a:r>
            <a:r>
              <a:rPr lang="en-ID" b="1" dirty="0" smtClean="0"/>
              <a:t> </a:t>
            </a:r>
            <a:r>
              <a:rPr lang="id-ID" b="1" dirty="0" smtClean="0"/>
              <a:t>Authentication </a:t>
            </a:r>
            <a:endParaRPr lang="en-US" dirty="0"/>
          </a:p>
        </p:txBody>
      </p:sp>
      <p:sp>
        <p:nvSpPr>
          <p:cNvPr id="3" name="Content Placeholder 2"/>
          <p:cNvSpPr>
            <a:spLocks noGrp="1"/>
          </p:cNvSpPr>
          <p:nvPr>
            <p:ph idx="1"/>
          </p:nvPr>
        </p:nvSpPr>
        <p:spPr>
          <a:xfrm>
            <a:off x="290405" y="1465383"/>
            <a:ext cx="8501903" cy="4628765"/>
          </a:xfrm>
        </p:spPr>
        <p:txBody>
          <a:bodyPr anchor="ctr">
            <a:normAutofit/>
          </a:bodyPr>
          <a:lstStyle/>
          <a:p>
            <a:pPr marL="0" indent="0">
              <a:lnSpc>
                <a:spcPct val="150000"/>
              </a:lnSpc>
              <a:buNone/>
            </a:pPr>
            <a:r>
              <a:rPr lang="en-US" sz="2400" dirty="0" err="1" smtClean="0">
                <a:solidFill>
                  <a:schemeClr val="tx1"/>
                </a:solidFill>
              </a:rPr>
              <a:t>Metode</a:t>
            </a:r>
            <a:r>
              <a:rPr lang="en-US" sz="2400" dirty="0" smtClean="0">
                <a:solidFill>
                  <a:schemeClr val="tx1"/>
                </a:solidFill>
              </a:rPr>
              <a:t> Authentication Yang </a:t>
            </a:r>
            <a:r>
              <a:rPr lang="en-US" sz="2400" dirty="0" err="1" smtClean="0">
                <a:solidFill>
                  <a:schemeClr val="tx1"/>
                </a:solidFill>
              </a:rPr>
              <a:t>Berbasis</a:t>
            </a:r>
            <a:r>
              <a:rPr lang="en-US" sz="2400" dirty="0" smtClean="0">
                <a:solidFill>
                  <a:schemeClr val="tx1"/>
                </a:solidFill>
              </a:rPr>
              <a:t> </a:t>
            </a:r>
            <a:r>
              <a:rPr lang="en-US" sz="2400" dirty="0" err="1" smtClean="0">
                <a:solidFill>
                  <a:schemeClr val="tx1"/>
                </a:solidFill>
              </a:rPr>
              <a:t>Pada</a:t>
            </a:r>
            <a:r>
              <a:rPr lang="en-US" sz="2400" dirty="0" smtClean="0">
                <a:solidFill>
                  <a:schemeClr val="tx1"/>
                </a:solidFill>
              </a:rPr>
              <a:t> </a:t>
            </a:r>
            <a:r>
              <a:rPr lang="en-US" sz="2400" dirty="0" err="1" smtClean="0">
                <a:solidFill>
                  <a:schemeClr val="tx1"/>
                </a:solidFill>
              </a:rPr>
              <a:t>Keunikan</a:t>
            </a:r>
            <a:r>
              <a:rPr lang="en-US" sz="2400" dirty="0" smtClean="0">
                <a:solidFill>
                  <a:schemeClr val="tx1"/>
                </a:solidFill>
              </a:rPr>
              <a:t> </a:t>
            </a:r>
            <a:r>
              <a:rPr lang="en-US" sz="2400" dirty="0" err="1">
                <a:solidFill>
                  <a:schemeClr val="tx1"/>
                </a:solidFill>
              </a:rPr>
              <a:t>S</a:t>
            </a:r>
            <a:r>
              <a:rPr lang="en-US" sz="2400" dirty="0" err="1" smtClean="0">
                <a:solidFill>
                  <a:schemeClr val="tx1"/>
                </a:solidFill>
              </a:rPr>
              <a:t>eperti</a:t>
            </a:r>
            <a:r>
              <a:rPr lang="en-US" sz="2400" dirty="0" smtClean="0">
                <a:solidFill>
                  <a:schemeClr val="tx1"/>
                </a:solidFill>
              </a:rPr>
              <a:t>:</a:t>
            </a:r>
          </a:p>
          <a:p>
            <a:pPr fontAlgn="base">
              <a:lnSpc>
                <a:spcPct val="150000"/>
              </a:lnSpc>
            </a:pPr>
            <a:r>
              <a:rPr lang="en-US" sz="2400" dirty="0" smtClean="0">
                <a:solidFill>
                  <a:schemeClr val="tx1"/>
                </a:solidFill>
              </a:rPr>
              <a:t>Fingerprint: </a:t>
            </a:r>
            <a:r>
              <a:rPr lang="en-US" sz="2400" dirty="0" err="1" smtClean="0">
                <a:solidFill>
                  <a:schemeClr val="tx1"/>
                </a:solidFill>
              </a:rPr>
              <a:t>tidak</a:t>
            </a:r>
            <a:r>
              <a:rPr lang="en-US" sz="2400" dirty="0" smtClean="0">
                <a:solidFill>
                  <a:schemeClr val="tx1"/>
                </a:solidFill>
              </a:rPr>
              <a:t> </a:t>
            </a:r>
            <a:r>
              <a:rPr lang="en-US" sz="2400" dirty="0" err="1" smtClean="0">
                <a:solidFill>
                  <a:schemeClr val="tx1"/>
                </a:solidFill>
              </a:rPr>
              <a:t>mungkin</a:t>
            </a:r>
            <a:r>
              <a:rPr lang="en-US" sz="2400" dirty="0" smtClean="0">
                <a:solidFill>
                  <a:schemeClr val="tx1"/>
                </a:solidFill>
              </a:rPr>
              <a:t> </a:t>
            </a:r>
            <a:r>
              <a:rPr lang="en-US" sz="2400" dirty="0" err="1" smtClean="0">
                <a:solidFill>
                  <a:schemeClr val="tx1"/>
                </a:solidFill>
              </a:rPr>
              <a:t>ada</a:t>
            </a:r>
            <a:r>
              <a:rPr lang="en-US" sz="2400" dirty="0" smtClean="0">
                <a:solidFill>
                  <a:schemeClr val="tx1"/>
                </a:solidFill>
              </a:rPr>
              <a:t> 2 orang yang </a:t>
            </a:r>
            <a:r>
              <a:rPr lang="en-US" sz="2400" dirty="0" err="1" smtClean="0">
                <a:solidFill>
                  <a:schemeClr val="tx1"/>
                </a:solidFill>
              </a:rPr>
              <a:t>sidik</a:t>
            </a:r>
            <a:r>
              <a:rPr lang="en-US" sz="2400" dirty="0" smtClean="0">
                <a:solidFill>
                  <a:schemeClr val="tx1"/>
                </a:solidFill>
              </a:rPr>
              <a:t> </a:t>
            </a:r>
            <a:r>
              <a:rPr lang="en-US" sz="2400" dirty="0" err="1" smtClean="0">
                <a:solidFill>
                  <a:schemeClr val="tx1"/>
                </a:solidFill>
              </a:rPr>
              <a:t>jarinya</a:t>
            </a:r>
            <a:r>
              <a:rPr lang="en-US" sz="2400" dirty="0" smtClean="0">
                <a:solidFill>
                  <a:schemeClr val="tx1"/>
                </a:solidFill>
              </a:rPr>
              <a:t> </a:t>
            </a:r>
            <a:r>
              <a:rPr lang="en-US" sz="2400" dirty="0" err="1" smtClean="0">
                <a:solidFill>
                  <a:schemeClr val="tx1"/>
                </a:solidFill>
              </a:rPr>
              <a:t>sama</a:t>
            </a:r>
            <a:r>
              <a:rPr lang="en-US" sz="2400" dirty="0" smtClean="0">
                <a:solidFill>
                  <a:schemeClr val="tx1"/>
                </a:solidFill>
              </a:rPr>
              <a:t>.</a:t>
            </a:r>
          </a:p>
          <a:p>
            <a:pPr fontAlgn="base">
              <a:lnSpc>
                <a:spcPct val="150000"/>
              </a:lnSpc>
            </a:pPr>
            <a:r>
              <a:rPr lang="en-US" sz="2400" dirty="0" err="1" smtClean="0">
                <a:solidFill>
                  <a:schemeClr val="tx1"/>
                </a:solidFill>
              </a:rPr>
              <a:t>Tandatangan</a:t>
            </a:r>
            <a:r>
              <a:rPr lang="en-US" sz="2400" dirty="0" smtClean="0">
                <a:solidFill>
                  <a:schemeClr val="tx1"/>
                </a:solidFill>
              </a:rPr>
              <a:t>: </a:t>
            </a:r>
            <a:r>
              <a:rPr lang="en-US" sz="2400" dirty="0" err="1" smtClean="0">
                <a:solidFill>
                  <a:schemeClr val="tx1"/>
                </a:solidFill>
              </a:rPr>
              <a:t>hanya</a:t>
            </a:r>
            <a:r>
              <a:rPr lang="en-US" sz="2400" dirty="0" smtClean="0">
                <a:solidFill>
                  <a:schemeClr val="tx1"/>
                </a:solidFill>
              </a:rPr>
              <a:t> </a:t>
            </a:r>
            <a:r>
              <a:rPr lang="en-US" sz="2400" dirty="0" err="1" smtClean="0">
                <a:solidFill>
                  <a:schemeClr val="tx1"/>
                </a:solidFill>
              </a:rPr>
              <a:t>pemiliknya</a:t>
            </a:r>
            <a:r>
              <a:rPr lang="en-US" sz="2400" dirty="0" smtClean="0">
                <a:solidFill>
                  <a:schemeClr val="tx1"/>
                </a:solidFill>
              </a:rPr>
              <a:t> yang </a:t>
            </a:r>
            <a:r>
              <a:rPr lang="en-US" sz="2400" dirty="0" err="1" smtClean="0">
                <a:solidFill>
                  <a:schemeClr val="tx1"/>
                </a:solidFill>
              </a:rPr>
              <a:t>bisa</a:t>
            </a:r>
            <a:r>
              <a:rPr lang="en-US" sz="2400" dirty="0" smtClean="0">
                <a:solidFill>
                  <a:schemeClr val="tx1"/>
                </a:solidFill>
              </a:rPr>
              <a:t> </a:t>
            </a:r>
            <a:r>
              <a:rPr lang="en-US" sz="2400" dirty="0" err="1" smtClean="0">
                <a:solidFill>
                  <a:schemeClr val="tx1"/>
                </a:solidFill>
              </a:rPr>
              <a:t>menuliskan</a:t>
            </a:r>
            <a:r>
              <a:rPr lang="en-US" sz="2400" dirty="0" smtClean="0">
                <a:solidFill>
                  <a:schemeClr val="tx1"/>
                </a:solidFill>
              </a:rPr>
              <a:t> </a:t>
            </a:r>
            <a:r>
              <a:rPr lang="en-US" sz="2400" dirty="0" err="1" smtClean="0">
                <a:solidFill>
                  <a:schemeClr val="tx1"/>
                </a:solidFill>
              </a:rPr>
              <a:t>tandatangan</a:t>
            </a:r>
            <a:r>
              <a:rPr lang="en-US" sz="2400" dirty="0" smtClean="0">
                <a:solidFill>
                  <a:schemeClr val="tx1"/>
                </a:solidFill>
              </a:rPr>
              <a:t> </a:t>
            </a:r>
            <a:r>
              <a:rPr lang="en-US" sz="2400" dirty="0" err="1" smtClean="0">
                <a:solidFill>
                  <a:schemeClr val="tx1"/>
                </a:solidFill>
              </a:rPr>
              <a:t>dengan</a:t>
            </a:r>
            <a:r>
              <a:rPr lang="en-US" sz="2400" dirty="0" smtClean="0">
                <a:solidFill>
                  <a:schemeClr val="tx1"/>
                </a:solidFill>
              </a:rPr>
              <a:t> </a:t>
            </a:r>
            <a:r>
              <a:rPr lang="en-US" sz="2400" dirty="0" err="1" smtClean="0">
                <a:solidFill>
                  <a:schemeClr val="tx1"/>
                </a:solidFill>
              </a:rPr>
              <a:t>sempurna</a:t>
            </a:r>
            <a:r>
              <a:rPr lang="en-US" sz="2400" dirty="0" smtClean="0">
                <a:solidFill>
                  <a:schemeClr val="tx1"/>
                </a:solidFill>
              </a:rPr>
              <a:t>.</a:t>
            </a:r>
          </a:p>
        </p:txBody>
      </p:sp>
      <p:sp>
        <p:nvSpPr>
          <p:cNvPr id="4" name="Date Placeholder 3"/>
          <p:cNvSpPr>
            <a:spLocks noGrp="1"/>
          </p:cNvSpPr>
          <p:nvPr>
            <p:ph type="dt" sz="half" idx="10"/>
          </p:nvPr>
        </p:nvSpPr>
        <p:spPr/>
        <p:txBody>
          <a:bodyPr/>
          <a:lstStyle/>
          <a:p>
            <a:fld id="{9C420D09-3584-429C-B500-E31F31332B0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47</a:t>
            </a:fld>
            <a:endParaRPr lang="id-ID" dirty="0"/>
          </a:p>
        </p:txBody>
      </p:sp>
    </p:spTree>
    <p:extLst>
      <p:ext uri="{BB962C8B-B14F-4D97-AF65-F5344CB8AC3E}">
        <p14:creationId xmlns:p14="http://schemas.microsoft.com/office/powerpoint/2010/main" val="30045392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b="1" dirty="0" smtClean="0"/>
              <a:t>Authorization</a:t>
            </a:r>
            <a:endParaRPr lang="en-US" b="1" dirty="0"/>
          </a:p>
        </p:txBody>
      </p:sp>
      <p:sp>
        <p:nvSpPr>
          <p:cNvPr id="3" name="Content Placeholder 2"/>
          <p:cNvSpPr>
            <a:spLocks noGrp="1"/>
          </p:cNvSpPr>
          <p:nvPr>
            <p:ph idx="1"/>
          </p:nvPr>
        </p:nvSpPr>
        <p:spPr>
          <a:xfrm>
            <a:off x="184897" y="1651104"/>
            <a:ext cx="8814723" cy="4724400"/>
          </a:xfrm>
        </p:spPr>
        <p:txBody>
          <a:bodyPr anchor="ctr">
            <a:normAutofit/>
          </a:bodyPr>
          <a:lstStyle/>
          <a:p>
            <a:pPr algn="just">
              <a:lnSpc>
                <a:spcPct val="150000"/>
              </a:lnSpc>
            </a:pPr>
            <a:r>
              <a:rPr lang="id-ID" sz="2400" dirty="0" smtClean="0"/>
              <a:t>Authorization</a:t>
            </a:r>
            <a:r>
              <a:rPr lang="en-ID" sz="2400" dirty="0" smtClean="0"/>
              <a:t> </a:t>
            </a:r>
            <a:r>
              <a:rPr lang="en-US" sz="2400" dirty="0" smtClean="0"/>
              <a:t>Attack </a:t>
            </a:r>
            <a:r>
              <a:rPr lang="en-US" sz="2400" dirty="0" smtClean="0">
                <a:solidFill>
                  <a:schemeClr val="tx1"/>
                </a:solidFill>
              </a:rPr>
              <a:t>Proses </a:t>
            </a:r>
            <a:r>
              <a:rPr lang="en-US" sz="2400" dirty="0" err="1" smtClean="0">
                <a:solidFill>
                  <a:schemeClr val="tx1"/>
                </a:solidFill>
              </a:rPr>
              <a:t>menentukan</a:t>
            </a:r>
            <a:r>
              <a:rPr lang="en-US" sz="2400" dirty="0" smtClean="0">
                <a:solidFill>
                  <a:schemeClr val="tx1"/>
                </a:solidFill>
              </a:rPr>
              <a:t> </a:t>
            </a:r>
            <a:r>
              <a:rPr lang="en-US" sz="2400" dirty="0" err="1" smtClean="0">
                <a:solidFill>
                  <a:schemeClr val="tx1"/>
                </a:solidFill>
              </a:rPr>
              <a:t>layanan</a:t>
            </a:r>
            <a:r>
              <a:rPr lang="en-US" sz="2400" dirty="0" smtClean="0">
                <a:solidFill>
                  <a:schemeClr val="tx1"/>
                </a:solidFill>
              </a:rPr>
              <a:t> yang </a:t>
            </a:r>
            <a:r>
              <a:rPr lang="en-US" sz="2400" dirty="0" err="1" smtClean="0">
                <a:solidFill>
                  <a:schemeClr val="tx1"/>
                </a:solidFill>
              </a:rPr>
              <a:t>bisa</a:t>
            </a:r>
            <a:r>
              <a:rPr lang="en-US" sz="2400" dirty="0" smtClean="0">
                <a:solidFill>
                  <a:schemeClr val="tx1"/>
                </a:solidFill>
              </a:rPr>
              <a:t> </a:t>
            </a:r>
            <a:r>
              <a:rPr lang="en-US" sz="2400" dirty="0" err="1" smtClean="0">
                <a:solidFill>
                  <a:schemeClr val="tx1"/>
                </a:solidFill>
              </a:rPr>
              <a:t>digunakan</a:t>
            </a:r>
            <a:r>
              <a:rPr lang="en-US" sz="2400" dirty="0" smtClean="0">
                <a:solidFill>
                  <a:schemeClr val="tx1"/>
                </a:solidFill>
              </a:rPr>
              <a:t>  </a:t>
            </a:r>
            <a:r>
              <a:rPr lang="en-US" sz="2400" dirty="0" err="1" smtClean="0">
                <a:solidFill>
                  <a:schemeClr val="tx1"/>
                </a:solidFill>
              </a:rPr>
              <a:t>pengguna</a:t>
            </a:r>
            <a:r>
              <a:rPr lang="en-US" sz="2400" dirty="0" smtClean="0">
                <a:solidFill>
                  <a:schemeClr val="tx1"/>
                </a:solidFill>
              </a:rPr>
              <a:t> yang </a:t>
            </a:r>
            <a:r>
              <a:rPr lang="en-US" sz="2400" dirty="0" err="1" smtClean="0">
                <a:solidFill>
                  <a:schemeClr val="tx1"/>
                </a:solidFill>
              </a:rPr>
              <a:t>telah</a:t>
            </a:r>
            <a:r>
              <a:rPr lang="en-US" sz="2400" dirty="0" smtClean="0">
                <a:solidFill>
                  <a:schemeClr val="tx1"/>
                </a:solidFill>
              </a:rPr>
              <a:t> </a:t>
            </a:r>
            <a:r>
              <a:rPr lang="en-US" sz="2400" dirty="0" err="1" smtClean="0">
                <a:solidFill>
                  <a:schemeClr val="tx1"/>
                </a:solidFill>
              </a:rPr>
              <a:t>jelas</a:t>
            </a:r>
            <a:r>
              <a:rPr lang="en-US" sz="2400" dirty="0" smtClean="0">
                <a:solidFill>
                  <a:schemeClr val="tx1"/>
                </a:solidFill>
              </a:rPr>
              <a:t> </a:t>
            </a:r>
            <a:r>
              <a:rPr lang="en-US" sz="2400" dirty="0" err="1" smtClean="0">
                <a:solidFill>
                  <a:schemeClr val="tx1"/>
                </a:solidFill>
              </a:rPr>
              <a:t>identitasnya</a:t>
            </a:r>
            <a:r>
              <a:rPr lang="en-US" sz="2400" dirty="0" smtClean="0">
                <a:solidFill>
                  <a:schemeClr val="tx1"/>
                </a:solidFill>
              </a:rPr>
              <a:t> (authenticated user).</a:t>
            </a:r>
          </a:p>
          <a:p>
            <a:pPr algn="just">
              <a:lnSpc>
                <a:spcPct val="150000"/>
              </a:lnSpc>
            </a:pPr>
            <a:r>
              <a:rPr lang="en-US" sz="2400" dirty="0" err="1" smtClean="0">
                <a:solidFill>
                  <a:schemeClr val="tx1"/>
                </a:solidFill>
              </a:rPr>
              <a:t>Harus</a:t>
            </a:r>
            <a:r>
              <a:rPr lang="en-US" sz="2400" dirty="0" smtClean="0">
                <a:solidFill>
                  <a:schemeClr val="tx1"/>
                </a:solidFill>
              </a:rPr>
              <a:t> </a:t>
            </a:r>
            <a:r>
              <a:rPr lang="en-US" sz="2400" dirty="0" err="1" smtClean="0">
                <a:solidFill>
                  <a:schemeClr val="tx1"/>
                </a:solidFill>
              </a:rPr>
              <a:t>melalui</a:t>
            </a:r>
            <a:r>
              <a:rPr lang="en-US" sz="2400" dirty="0" smtClean="0">
                <a:solidFill>
                  <a:schemeClr val="tx1"/>
                </a:solidFill>
              </a:rPr>
              <a:t> proses authentication.</a:t>
            </a:r>
          </a:p>
          <a:p>
            <a:pPr algn="just">
              <a:lnSpc>
                <a:spcPct val="150000"/>
              </a:lnSpc>
            </a:pPr>
            <a:r>
              <a:rPr lang="en-ID" sz="2400" dirty="0" err="1" smtClean="0">
                <a:solidFill>
                  <a:schemeClr val="tx1"/>
                </a:solidFill>
              </a:rPr>
              <a:t>Tanpa</a:t>
            </a:r>
            <a:r>
              <a:rPr lang="en-ID" sz="2400" dirty="0" smtClean="0">
                <a:solidFill>
                  <a:schemeClr val="tx1"/>
                </a:solidFill>
              </a:rPr>
              <a:t> authentication </a:t>
            </a:r>
            <a:r>
              <a:rPr lang="en-ID" sz="2400" dirty="0" err="1" smtClean="0">
                <a:solidFill>
                  <a:schemeClr val="tx1"/>
                </a:solidFill>
              </a:rPr>
              <a:t>tidak</a:t>
            </a:r>
            <a:r>
              <a:rPr lang="en-ID" sz="2400" dirty="0" smtClean="0">
                <a:solidFill>
                  <a:schemeClr val="tx1"/>
                </a:solidFill>
              </a:rPr>
              <a:t> </a:t>
            </a:r>
            <a:r>
              <a:rPr lang="en-ID" sz="2400" dirty="0" err="1" smtClean="0">
                <a:solidFill>
                  <a:schemeClr val="tx1"/>
                </a:solidFill>
              </a:rPr>
              <a:t>ada</a:t>
            </a:r>
            <a:r>
              <a:rPr lang="en-ID" sz="2400" dirty="0" smtClean="0">
                <a:solidFill>
                  <a:schemeClr val="tx1"/>
                </a:solidFill>
              </a:rPr>
              <a:t> authorization</a:t>
            </a:r>
            <a:endParaRPr lang="en-US" sz="2400" dirty="0" smtClean="0">
              <a:solidFill>
                <a:schemeClr val="tx1"/>
              </a:solidFill>
            </a:endParaRPr>
          </a:p>
        </p:txBody>
      </p:sp>
      <p:sp>
        <p:nvSpPr>
          <p:cNvPr id="4" name="Date Placeholder 3"/>
          <p:cNvSpPr>
            <a:spLocks noGrp="1"/>
          </p:cNvSpPr>
          <p:nvPr>
            <p:ph type="dt" sz="half" idx="10"/>
          </p:nvPr>
        </p:nvSpPr>
        <p:spPr/>
        <p:txBody>
          <a:bodyPr/>
          <a:lstStyle/>
          <a:p>
            <a:fld id="{681907DE-556A-405D-853F-25EEA8CD970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48</a:t>
            </a:fld>
            <a:endParaRPr lang="id-ID" dirty="0"/>
          </a:p>
        </p:txBody>
      </p:sp>
    </p:spTree>
    <p:extLst>
      <p:ext uri="{BB962C8B-B14F-4D97-AF65-F5344CB8AC3E}">
        <p14:creationId xmlns:p14="http://schemas.microsoft.com/office/powerpoint/2010/main" val="300237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1999" y="594053"/>
            <a:ext cx="7347283" cy="854074"/>
          </a:xfrm>
        </p:spPr>
        <p:txBody>
          <a:bodyPr>
            <a:noAutofit/>
          </a:bodyPr>
          <a:lstStyle/>
          <a:p>
            <a:r>
              <a:rPr lang="id-ID" b="1" dirty="0" smtClean="0"/>
              <a:t>Authorization</a:t>
            </a:r>
            <a:endParaRPr lang="en-US" dirty="0"/>
          </a:p>
        </p:txBody>
      </p:sp>
      <p:sp>
        <p:nvSpPr>
          <p:cNvPr id="4" name="Date Placeholder 3"/>
          <p:cNvSpPr>
            <a:spLocks noGrp="1"/>
          </p:cNvSpPr>
          <p:nvPr>
            <p:ph type="dt" sz="half" idx="10"/>
          </p:nvPr>
        </p:nvSpPr>
        <p:spPr/>
        <p:txBody>
          <a:bodyPr/>
          <a:lstStyle/>
          <a:p>
            <a:fld id="{6176EFA9-6DA7-4BF4-92A3-02AE5EEFFE2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49</a:t>
            </a:fld>
            <a:endParaRPr lang="id-ID"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508" y="2982962"/>
            <a:ext cx="4993414" cy="328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34461" y="1677797"/>
            <a:ext cx="7725508" cy="1138838"/>
          </a:xfrm>
          <a:prstGeom prst="rect">
            <a:avLst/>
          </a:prstGeom>
        </p:spPr>
        <p:txBody>
          <a:bodyPr wrap="square">
            <a:spAutoFit/>
          </a:bodyPr>
          <a:lstStyle/>
          <a:p>
            <a:pPr marL="285750" indent="-285750">
              <a:lnSpc>
                <a:spcPct val="150000"/>
              </a:lnSpc>
              <a:buFont typeface="Arial" pitchFamily="34" charset="0"/>
              <a:buChar char="•"/>
            </a:pPr>
            <a:r>
              <a:rPr lang="en-ID" sz="2400" dirty="0" err="1"/>
              <a:t>Hubungan</a:t>
            </a:r>
            <a:r>
              <a:rPr lang="en-ID" sz="2400" dirty="0"/>
              <a:t> </a:t>
            </a:r>
            <a:r>
              <a:rPr lang="en-ID" sz="2400" dirty="0" err="1"/>
              <a:t>antara</a:t>
            </a:r>
            <a:r>
              <a:rPr lang="en-ID" sz="2400" dirty="0"/>
              <a:t> </a:t>
            </a:r>
            <a:r>
              <a:rPr lang="en-ID" sz="2400" dirty="0" err="1"/>
              <a:t>client,server,authentication</a:t>
            </a:r>
            <a:r>
              <a:rPr lang="en-ID" sz="2400" dirty="0"/>
              <a:t> </a:t>
            </a:r>
            <a:r>
              <a:rPr lang="en-ID" sz="2400" dirty="0" err="1"/>
              <a:t>dan</a:t>
            </a:r>
            <a:r>
              <a:rPr lang="en-ID" sz="2400" dirty="0"/>
              <a:t> authorization </a:t>
            </a:r>
            <a:r>
              <a:rPr lang="en-ID" sz="2400" dirty="0" smtClean="0"/>
              <a:t>system.</a:t>
            </a:r>
            <a:endParaRPr lang="en-US" sz="2400" dirty="0"/>
          </a:p>
        </p:txBody>
      </p:sp>
    </p:spTree>
    <p:extLst>
      <p:ext uri="{BB962C8B-B14F-4D97-AF65-F5344CB8AC3E}">
        <p14:creationId xmlns:p14="http://schemas.microsoft.com/office/powerpoint/2010/main" val="2716142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Jenis</a:t>
            </a:r>
            <a:r>
              <a:rPr lang="en-US" dirty="0" smtClean="0"/>
              <a:t> </a:t>
            </a:r>
            <a:r>
              <a:rPr lang="en-US" dirty="0" err="1" smtClean="0"/>
              <a:t>Layanan</a:t>
            </a:r>
            <a:r>
              <a:rPr lang="en-US" dirty="0" smtClean="0"/>
              <a:t> </a:t>
            </a:r>
            <a:r>
              <a:rPr lang="en-US" dirty="0" err="1" smtClean="0"/>
              <a:t>pada</a:t>
            </a:r>
            <a:r>
              <a:rPr lang="en-US" dirty="0" smtClean="0"/>
              <a:t> Cloud</a:t>
            </a:r>
            <a:r>
              <a:rPr lang="id-ID" dirty="0" smtClean="0"/>
              <a:t> Computing</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US" sz="2400" dirty="0" err="1" smtClean="0">
                <a:latin typeface="+mj-lt"/>
              </a:rPr>
              <a:t>Terdapat</a:t>
            </a:r>
            <a:r>
              <a:rPr lang="en-US" sz="2400" dirty="0" smtClean="0">
                <a:latin typeface="+mj-lt"/>
              </a:rPr>
              <a:t> </a:t>
            </a:r>
            <a:r>
              <a:rPr lang="en-US" sz="2400" dirty="0" err="1" smtClean="0">
                <a:latin typeface="+mj-lt"/>
              </a:rPr>
              <a:t>tiga</a:t>
            </a:r>
            <a:r>
              <a:rPr lang="en-US" sz="2400" dirty="0" smtClean="0">
                <a:latin typeface="+mj-lt"/>
              </a:rPr>
              <a:t> </a:t>
            </a:r>
            <a:r>
              <a:rPr lang="en-US" sz="2400" dirty="0">
                <a:latin typeface="+mj-lt"/>
              </a:rPr>
              <a:t>model </a:t>
            </a:r>
            <a:r>
              <a:rPr lang="en-US" sz="2400" dirty="0" err="1">
                <a:latin typeface="+mj-lt"/>
              </a:rPr>
              <a:t>utama</a:t>
            </a:r>
            <a:r>
              <a:rPr lang="en-US" sz="2400" dirty="0">
                <a:latin typeface="+mj-lt"/>
              </a:rPr>
              <a:t> </a:t>
            </a:r>
            <a:r>
              <a:rPr lang="en-US" sz="2400" dirty="0" err="1">
                <a:latin typeface="+mj-lt"/>
              </a:rPr>
              <a:t>untuk</a:t>
            </a:r>
            <a:r>
              <a:rPr lang="en-US" sz="2400" dirty="0">
                <a:latin typeface="+mj-lt"/>
              </a:rPr>
              <a:t> </a:t>
            </a:r>
            <a:r>
              <a:rPr lang="en-US" sz="2400" dirty="0" err="1">
                <a:latin typeface="+mj-lt"/>
              </a:rPr>
              <a:t>komputasi</a:t>
            </a:r>
            <a:r>
              <a:rPr lang="en-US" sz="2400" dirty="0">
                <a:latin typeface="+mj-lt"/>
              </a:rPr>
              <a:t> cloud. </a:t>
            </a:r>
            <a:r>
              <a:rPr lang="en-US" sz="2400" dirty="0" err="1">
                <a:latin typeface="+mj-lt"/>
              </a:rPr>
              <a:t>Setiap</a:t>
            </a:r>
            <a:r>
              <a:rPr lang="en-US" sz="2400" dirty="0">
                <a:latin typeface="+mj-lt"/>
              </a:rPr>
              <a:t> model </a:t>
            </a:r>
            <a:r>
              <a:rPr lang="en-US" sz="2400" dirty="0" err="1">
                <a:latin typeface="+mj-lt"/>
              </a:rPr>
              <a:t>mewakili</a:t>
            </a:r>
            <a:r>
              <a:rPr lang="en-US" sz="2400" dirty="0">
                <a:latin typeface="+mj-lt"/>
              </a:rPr>
              <a:t> </a:t>
            </a:r>
            <a:r>
              <a:rPr lang="en-US" sz="2400" dirty="0" err="1">
                <a:latin typeface="+mj-lt"/>
              </a:rPr>
              <a:t>bagian</a:t>
            </a:r>
            <a:r>
              <a:rPr lang="en-US" sz="2400" dirty="0">
                <a:latin typeface="+mj-lt"/>
              </a:rPr>
              <a:t> </a:t>
            </a:r>
            <a:r>
              <a:rPr lang="en-US" sz="2400" dirty="0" err="1">
                <a:latin typeface="+mj-lt"/>
              </a:rPr>
              <a:t>berbeda</a:t>
            </a:r>
            <a:r>
              <a:rPr lang="en-US" sz="2400" dirty="0">
                <a:latin typeface="+mj-lt"/>
              </a:rPr>
              <a:t> </a:t>
            </a:r>
            <a:r>
              <a:rPr lang="en-US" sz="2400" dirty="0" err="1">
                <a:latin typeface="+mj-lt"/>
              </a:rPr>
              <a:t>dari</a:t>
            </a:r>
            <a:r>
              <a:rPr lang="en-US" sz="2400" dirty="0">
                <a:latin typeface="+mj-lt"/>
              </a:rPr>
              <a:t> </a:t>
            </a:r>
            <a:r>
              <a:rPr lang="en-US" sz="2400" dirty="0" err="1">
                <a:latin typeface="+mj-lt"/>
              </a:rPr>
              <a:t>tumpukan</a:t>
            </a:r>
            <a:r>
              <a:rPr lang="en-US" sz="2400" dirty="0">
                <a:latin typeface="+mj-lt"/>
              </a:rPr>
              <a:t> </a:t>
            </a:r>
            <a:r>
              <a:rPr lang="en-US" sz="2400" dirty="0" err="1">
                <a:latin typeface="+mj-lt"/>
              </a:rPr>
              <a:t>komputasi</a:t>
            </a:r>
            <a:r>
              <a:rPr lang="en-US" sz="2400" dirty="0">
                <a:latin typeface="+mj-lt"/>
              </a:rPr>
              <a:t> </a:t>
            </a:r>
            <a:r>
              <a:rPr lang="en-US" sz="2400" dirty="0" smtClean="0">
                <a:latin typeface="+mj-lt"/>
              </a:rPr>
              <a:t>cloud</a:t>
            </a:r>
            <a:r>
              <a:rPr lang="id-ID" sz="2400" dirty="0" smtClean="0">
                <a:latin typeface="+mj-lt"/>
              </a:rPr>
              <a:t> </a:t>
            </a:r>
            <a:r>
              <a:rPr lang="en-US" sz="2400" dirty="0" smtClean="0">
                <a:latin typeface="+mj-lt"/>
              </a:rPr>
              <a:t>:</a:t>
            </a:r>
          </a:p>
          <a:p>
            <a:pPr>
              <a:lnSpc>
                <a:spcPct val="150000"/>
              </a:lnSpc>
            </a:pPr>
            <a:r>
              <a:rPr lang="en-US" sz="2400" dirty="0">
                <a:latin typeface="+mj-lt"/>
              </a:rPr>
              <a:t>Infrastructure as a Service (</a:t>
            </a:r>
            <a:r>
              <a:rPr lang="en-US" sz="2400" dirty="0" err="1">
                <a:latin typeface="+mj-lt"/>
              </a:rPr>
              <a:t>IaaS</a:t>
            </a:r>
            <a:r>
              <a:rPr lang="en-US" sz="2400" dirty="0">
                <a:latin typeface="+mj-lt"/>
              </a:rPr>
              <a:t>)</a:t>
            </a:r>
          </a:p>
          <a:p>
            <a:pPr>
              <a:lnSpc>
                <a:spcPct val="150000"/>
              </a:lnSpc>
            </a:pPr>
            <a:r>
              <a:rPr lang="en-US" sz="2400" dirty="0">
                <a:latin typeface="+mj-lt"/>
              </a:rPr>
              <a:t>Platform as a Service (</a:t>
            </a:r>
            <a:r>
              <a:rPr lang="en-US" sz="2400" dirty="0" err="1">
                <a:latin typeface="+mj-lt"/>
              </a:rPr>
              <a:t>PaaS</a:t>
            </a:r>
            <a:r>
              <a:rPr lang="en-US" sz="2400" dirty="0">
                <a:latin typeface="+mj-lt"/>
              </a:rPr>
              <a:t>)</a:t>
            </a:r>
          </a:p>
          <a:p>
            <a:pPr>
              <a:lnSpc>
                <a:spcPct val="150000"/>
              </a:lnSpc>
            </a:pPr>
            <a:r>
              <a:rPr lang="en-US" sz="2400" dirty="0">
                <a:latin typeface="+mj-lt"/>
              </a:rPr>
              <a:t>Software as a Service (</a:t>
            </a:r>
            <a:r>
              <a:rPr lang="en-US" sz="2400" dirty="0" err="1">
                <a:latin typeface="+mj-lt"/>
              </a:rPr>
              <a:t>SaaS</a:t>
            </a:r>
            <a:r>
              <a:rPr lang="en-US" sz="2400" dirty="0" smtClean="0">
                <a:latin typeface="+mj-lt"/>
              </a:rPr>
              <a:t>)</a:t>
            </a:r>
            <a:endParaRPr lang="en-US" sz="2400" dirty="0">
              <a:latin typeface="+mj-lt"/>
            </a:endParaRPr>
          </a:p>
        </p:txBody>
      </p:sp>
      <p:sp>
        <p:nvSpPr>
          <p:cNvPr id="4" name="Date Placeholder 3"/>
          <p:cNvSpPr>
            <a:spLocks noGrp="1"/>
          </p:cNvSpPr>
          <p:nvPr>
            <p:ph type="dt" sz="half" idx="10"/>
          </p:nvPr>
        </p:nvSpPr>
        <p:spPr/>
        <p:txBody>
          <a:bodyPr/>
          <a:lstStyle/>
          <a:p>
            <a:fld id="{05836C3F-D6A2-4614-A92D-69BA7579E59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spTree>
    <p:extLst>
      <p:ext uri="{BB962C8B-B14F-4D97-AF65-F5344CB8AC3E}">
        <p14:creationId xmlns:p14="http://schemas.microsoft.com/office/powerpoint/2010/main" val="5390835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2726" y="640400"/>
            <a:ext cx="7347283" cy="854074"/>
          </a:xfrm>
        </p:spPr>
        <p:txBody>
          <a:bodyPr>
            <a:noAutofit/>
          </a:bodyPr>
          <a:lstStyle/>
          <a:p>
            <a:r>
              <a:rPr lang="en-US" sz="4000" b="1" dirty="0" smtClean="0"/>
              <a:t>Denial Of </a:t>
            </a:r>
            <a:r>
              <a:rPr lang="en-US" sz="4000" b="1" dirty="0" err="1" smtClean="0"/>
              <a:t>Sevice</a:t>
            </a:r>
            <a:r>
              <a:rPr lang="en-ID" sz="4000" b="1" dirty="0" smtClean="0"/>
              <a:t> </a:t>
            </a:r>
            <a:r>
              <a:rPr lang="en-US" sz="4000" b="1" dirty="0" smtClean="0"/>
              <a:t>Attack</a:t>
            </a:r>
            <a:endParaRPr lang="en-US" sz="4000" b="1" dirty="0"/>
          </a:p>
        </p:txBody>
      </p:sp>
      <p:sp>
        <p:nvSpPr>
          <p:cNvPr id="3" name="Content Placeholder 2"/>
          <p:cNvSpPr>
            <a:spLocks noGrp="1"/>
          </p:cNvSpPr>
          <p:nvPr>
            <p:ph idx="1"/>
          </p:nvPr>
        </p:nvSpPr>
        <p:spPr>
          <a:xfrm>
            <a:off x="184897" y="1728258"/>
            <a:ext cx="8814723" cy="4724400"/>
          </a:xfrm>
        </p:spPr>
        <p:txBody>
          <a:bodyPr anchor="ctr">
            <a:normAutofit/>
          </a:bodyPr>
          <a:lstStyle/>
          <a:p>
            <a:pPr marL="0" indent="0">
              <a:lnSpc>
                <a:spcPct val="150000"/>
              </a:lnSpc>
              <a:buNone/>
            </a:pPr>
            <a:r>
              <a:rPr lang="en-US" sz="2400" dirty="0" err="1" smtClean="0">
                <a:solidFill>
                  <a:schemeClr val="tx1"/>
                </a:solidFill>
              </a:rPr>
              <a:t>Serangan</a:t>
            </a:r>
            <a:r>
              <a:rPr lang="en-US" sz="2400" dirty="0" smtClean="0">
                <a:solidFill>
                  <a:schemeClr val="tx1"/>
                </a:solidFill>
              </a:rPr>
              <a:t> denial of </a:t>
            </a:r>
            <a:r>
              <a:rPr lang="en-US" sz="2400" dirty="0" err="1" smtClean="0">
                <a:solidFill>
                  <a:schemeClr val="tx1"/>
                </a:solidFill>
              </a:rPr>
              <a:t>sevice</a:t>
            </a:r>
            <a:r>
              <a:rPr lang="en-US" sz="2400" dirty="0" smtClean="0">
                <a:solidFill>
                  <a:schemeClr val="tx1"/>
                </a:solidFill>
              </a:rPr>
              <a:t> </a:t>
            </a:r>
            <a:r>
              <a:rPr lang="en-US" sz="2400" dirty="0" err="1" smtClean="0">
                <a:solidFill>
                  <a:schemeClr val="tx1"/>
                </a:solidFill>
              </a:rPr>
              <a:t>dapat</a:t>
            </a:r>
            <a:r>
              <a:rPr lang="en-US" sz="2400" dirty="0" smtClean="0">
                <a:solidFill>
                  <a:schemeClr val="tx1"/>
                </a:solidFill>
              </a:rPr>
              <a:t> </a:t>
            </a:r>
            <a:r>
              <a:rPr lang="en-US" sz="2400" dirty="0" err="1">
                <a:solidFill>
                  <a:schemeClr val="tx1"/>
                </a:solidFill>
              </a:rPr>
              <a:t>mengakibatkan</a:t>
            </a:r>
            <a:r>
              <a:rPr lang="en-US" sz="2400" dirty="0">
                <a:solidFill>
                  <a:schemeClr val="tx1"/>
                </a:solidFill>
              </a:rPr>
              <a:t> </a:t>
            </a:r>
            <a:r>
              <a:rPr lang="en-US" sz="2400" dirty="0" err="1">
                <a:solidFill>
                  <a:schemeClr val="tx1"/>
                </a:solidFill>
              </a:rPr>
              <a:t>ketidak</a:t>
            </a:r>
            <a:r>
              <a:rPr lang="en-US" sz="2400" dirty="0">
                <a:solidFill>
                  <a:schemeClr val="tx1"/>
                </a:solidFill>
              </a:rPr>
              <a:t> </a:t>
            </a:r>
            <a:r>
              <a:rPr lang="en-US" sz="2400" dirty="0" err="1">
                <a:solidFill>
                  <a:schemeClr val="tx1"/>
                </a:solidFill>
              </a:rPr>
              <a:t>mampuan</a:t>
            </a:r>
            <a:r>
              <a:rPr lang="en-US" sz="2400" dirty="0">
                <a:solidFill>
                  <a:schemeClr val="tx1"/>
                </a:solidFill>
              </a:rPr>
              <a:t> </a:t>
            </a:r>
            <a:r>
              <a:rPr lang="en-US" sz="2400" dirty="0" smtClean="0">
                <a:solidFill>
                  <a:schemeClr val="tx1"/>
                </a:solidFill>
              </a:rPr>
              <a:t>server </a:t>
            </a:r>
            <a:r>
              <a:rPr lang="en-US" sz="2400" dirty="0" err="1" smtClean="0">
                <a:solidFill>
                  <a:schemeClr val="tx1"/>
                </a:solidFill>
              </a:rPr>
              <a:t>seperti</a:t>
            </a:r>
            <a:r>
              <a:rPr lang="en-US" sz="2400" dirty="0" smtClean="0">
                <a:solidFill>
                  <a:schemeClr val="tx1"/>
                </a:solidFill>
              </a:rPr>
              <a:t>:</a:t>
            </a:r>
          </a:p>
          <a:p>
            <a:pPr lvl="1">
              <a:lnSpc>
                <a:spcPct val="150000"/>
              </a:lnSpc>
            </a:pPr>
            <a:r>
              <a:rPr lang="en-US" sz="2400" dirty="0" err="1" smtClean="0">
                <a:solidFill>
                  <a:schemeClr val="tx1"/>
                </a:solidFill>
              </a:rPr>
              <a:t>Teknik</a:t>
            </a:r>
            <a:r>
              <a:rPr lang="en-US" sz="2400" dirty="0" smtClean="0">
                <a:solidFill>
                  <a:schemeClr val="tx1"/>
                </a:solidFill>
              </a:rPr>
              <a:t> </a:t>
            </a:r>
            <a:r>
              <a:rPr lang="en-US" sz="2400" i="1" dirty="0">
                <a:solidFill>
                  <a:schemeClr val="tx1"/>
                </a:solidFill>
              </a:rPr>
              <a:t>traffic </a:t>
            </a:r>
            <a:r>
              <a:rPr lang="en-US" sz="2400" i="1" dirty="0" smtClean="0">
                <a:solidFill>
                  <a:schemeClr val="tx1"/>
                </a:solidFill>
              </a:rPr>
              <a:t>flooding</a:t>
            </a:r>
            <a:endParaRPr lang="en-US" sz="2400" dirty="0" smtClean="0">
              <a:solidFill>
                <a:schemeClr val="tx1"/>
              </a:solidFill>
            </a:endParaRPr>
          </a:p>
          <a:p>
            <a:pPr lvl="1">
              <a:lnSpc>
                <a:spcPct val="150000"/>
              </a:lnSpc>
            </a:pPr>
            <a:r>
              <a:rPr lang="en-US" sz="2400" dirty="0" err="1" smtClean="0">
                <a:solidFill>
                  <a:schemeClr val="tx1"/>
                </a:solidFill>
              </a:rPr>
              <a:t>Teknik</a:t>
            </a:r>
            <a:r>
              <a:rPr lang="en-US" sz="2400" dirty="0">
                <a:solidFill>
                  <a:schemeClr val="tx1"/>
                </a:solidFill>
              </a:rPr>
              <a:t> </a:t>
            </a:r>
            <a:r>
              <a:rPr lang="en-US" sz="2400" i="1" dirty="0">
                <a:solidFill>
                  <a:schemeClr val="tx1"/>
                </a:solidFill>
              </a:rPr>
              <a:t>request </a:t>
            </a:r>
            <a:r>
              <a:rPr lang="en-US" sz="2400" i="1" dirty="0" smtClean="0">
                <a:solidFill>
                  <a:schemeClr val="tx1"/>
                </a:solidFill>
              </a:rPr>
              <a:t>flooding</a:t>
            </a:r>
          </a:p>
          <a:p>
            <a:pPr lvl="1">
              <a:lnSpc>
                <a:spcPct val="150000"/>
              </a:lnSpc>
            </a:pPr>
            <a:r>
              <a:rPr lang="en-US" sz="2400" dirty="0" err="1" smtClean="0">
                <a:solidFill>
                  <a:schemeClr val="tx1"/>
                </a:solidFill>
              </a:rPr>
              <a:t>Mengganggu</a:t>
            </a:r>
            <a:r>
              <a:rPr lang="en-US" sz="2400" dirty="0" smtClean="0">
                <a:solidFill>
                  <a:schemeClr val="tx1"/>
                </a:solidFill>
              </a:rPr>
              <a:t> </a:t>
            </a:r>
            <a:r>
              <a:rPr lang="en-US" sz="2400" dirty="0" err="1">
                <a:solidFill>
                  <a:schemeClr val="tx1"/>
                </a:solidFill>
              </a:rPr>
              <a:t>komunikasi</a:t>
            </a:r>
            <a:r>
              <a:rPr lang="en-US" sz="2400" dirty="0">
                <a:solidFill>
                  <a:schemeClr val="tx1"/>
                </a:solidFill>
              </a:rPr>
              <a:t> </a:t>
            </a:r>
            <a:r>
              <a:rPr lang="en-US" sz="2400" dirty="0" err="1">
                <a:solidFill>
                  <a:schemeClr val="tx1"/>
                </a:solidFill>
              </a:rPr>
              <a:t>antara</a:t>
            </a:r>
            <a:r>
              <a:rPr lang="en-US" sz="2400" dirty="0">
                <a:solidFill>
                  <a:schemeClr val="tx1"/>
                </a:solidFill>
              </a:rPr>
              <a:t> </a:t>
            </a:r>
            <a:r>
              <a:rPr lang="en-US" sz="2400" dirty="0" err="1">
                <a:solidFill>
                  <a:schemeClr val="tx1"/>
                </a:solidFill>
              </a:rPr>
              <a:t>sebuah</a:t>
            </a:r>
            <a:r>
              <a:rPr lang="en-US" sz="2400" dirty="0">
                <a:solidFill>
                  <a:schemeClr val="tx1"/>
                </a:solidFill>
              </a:rPr>
              <a:t> host </a:t>
            </a:r>
            <a:r>
              <a:rPr lang="en-US" sz="2400" dirty="0" err="1">
                <a:solidFill>
                  <a:schemeClr val="tx1"/>
                </a:solidFill>
              </a:rPr>
              <a:t>dan</a:t>
            </a:r>
            <a:r>
              <a:rPr lang="en-US" sz="2400" dirty="0">
                <a:solidFill>
                  <a:schemeClr val="tx1"/>
                </a:solidFill>
              </a:rPr>
              <a:t> </a:t>
            </a:r>
            <a:r>
              <a:rPr lang="en-US" sz="2400" dirty="0" err="1">
                <a:solidFill>
                  <a:schemeClr val="tx1"/>
                </a:solidFill>
              </a:rPr>
              <a:t>kliennya</a:t>
            </a:r>
            <a:r>
              <a:rPr lang="en-US" sz="2400" dirty="0">
                <a:solidFill>
                  <a:schemeClr val="tx1"/>
                </a:solidFill>
              </a:rPr>
              <a:t> yang </a:t>
            </a:r>
            <a:r>
              <a:rPr lang="en-US" sz="2400" dirty="0" err="1" smtClean="0">
                <a:solidFill>
                  <a:schemeClr val="tx1"/>
                </a:solidFill>
              </a:rPr>
              <a:t>terdaftar</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488831F9-452F-4EF2-A2B1-9092C1AD60A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50</a:t>
            </a:fld>
            <a:endParaRPr lang="id-ID" dirty="0"/>
          </a:p>
        </p:txBody>
      </p:sp>
    </p:spTree>
    <p:extLst>
      <p:ext uri="{BB962C8B-B14F-4D97-AF65-F5344CB8AC3E}">
        <p14:creationId xmlns:p14="http://schemas.microsoft.com/office/powerpoint/2010/main" val="2996727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Denial Of </a:t>
            </a:r>
            <a:r>
              <a:rPr lang="en-US" sz="4000" b="1" dirty="0" err="1" smtClean="0"/>
              <a:t>Sevice</a:t>
            </a:r>
            <a:r>
              <a:rPr lang="en-ID" sz="4000" b="1" dirty="0" smtClean="0"/>
              <a:t> </a:t>
            </a:r>
            <a:r>
              <a:rPr lang="en-US" sz="4000" b="1" dirty="0" smtClean="0"/>
              <a:t>Attack</a:t>
            </a:r>
            <a:endParaRPr lang="en-US" sz="4000" dirty="0"/>
          </a:p>
        </p:txBody>
      </p:sp>
      <p:sp>
        <p:nvSpPr>
          <p:cNvPr id="3" name="Content Placeholder 2"/>
          <p:cNvSpPr>
            <a:spLocks noGrp="1"/>
          </p:cNvSpPr>
          <p:nvPr>
            <p:ph idx="1"/>
          </p:nvPr>
        </p:nvSpPr>
        <p:spPr>
          <a:xfrm>
            <a:off x="3948823" y="1463822"/>
            <a:ext cx="4643384" cy="4772713"/>
          </a:xfrm>
        </p:spPr>
        <p:txBody>
          <a:bodyPr anchor="ctr">
            <a:normAutofit/>
          </a:bodyPr>
          <a:lstStyle/>
          <a:p>
            <a:pPr marL="0" indent="0">
              <a:lnSpc>
                <a:spcPct val="150000"/>
              </a:lnSpc>
              <a:buNone/>
            </a:pPr>
            <a:r>
              <a:rPr lang="en-ID" sz="2400" dirty="0" smtClean="0">
                <a:solidFill>
                  <a:schemeClr val="tx1"/>
                </a:solidFill>
              </a:rPr>
              <a:t>J</a:t>
            </a:r>
            <a:r>
              <a:rPr lang="id-ID" sz="2400" dirty="0" smtClean="0">
                <a:solidFill>
                  <a:schemeClr val="tx1"/>
                </a:solidFill>
              </a:rPr>
              <a:t>enis Serangan</a:t>
            </a:r>
            <a:r>
              <a:rPr lang="en-ID" sz="2400" dirty="0" smtClean="0">
                <a:solidFill>
                  <a:schemeClr val="tx1"/>
                </a:solidFill>
              </a:rPr>
              <a:t> Denial Of </a:t>
            </a:r>
            <a:r>
              <a:rPr lang="en-ID" sz="2400" dirty="0" err="1" smtClean="0">
                <a:solidFill>
                  <a:schemeClr val="tx1"/>
                </a:solidFill>
              </a:rPr>
              <a:t>Sevice</a:t>
            </a:r>
            <a:r>
              <a:rPr lang="en-ID" sz="2400" dirty="0" smtClean="0">
                <a:solidFill>
                  <a:schemeClr val="tx1"/>
                </a:solidFill>
              </a:rPr>
              <a:t>:</a:t>
            </a:r>
          </a:p>
          <a:p>
            <a:pPr lvl="1">
              <a:lnSpc>
                <a:spcPct val="150000"/>
              </a:lnSpc>
            </a:pPr>
            <a:r>
              <a:rPr lang="en-US" sz="2400" dirty="0" smtClean="0">
                <a:solidFill>
                  <a:schemeClr val="tx1"/>
                </a:solidFill>
              </a:rPr>
              <a:t>Ping </a:t>
            </a:r>
            <a:r>
              <a:rPr lang="en-US" sz="2400" dirty="0">
                <a:solidFill>
                  <a:schemeClr val="tx1"/>
                </a:solidFill>
              </a:rPr>
              <a:t>Of Death </a:t>
            </a:r>
          </a:p>
          <a:p>
            <a:pPr lvl="1">
              <a:lnSpc>
                <a:spcPct val="150000"/>
              </a:lnSpc>
            </a:pPr>
            <a:r>
              <a:rPr lang="en-US" sz="2400" dirty="0" err="1">
                <a:solidFill>
                  <a:schemeClr val="tx1"/>
                </a:solidFill>
              </a:rPr>
              <a:t>Syn</a:t>
            </a:r>
            <a:r>
              <a:rPr lang="en-US" sz="2400" dirty="0">
                <a:solidFill>
                  <a:schemeClr val="tx1"/>
                </a:solidFill>
              </a:rPr>
              <a:t> flooding</a:t>
            </a:r>
          </a:p>
          <a:p>
            <a:pPr lvl="1">
              <a:lnSpc>
                <a:spcPct val="150000"/>
              </a:lnSpc>
            </a:pPr>
            <a:r>
              <a:rPr lang="en-US" sz="2400" dirty="0">
                <a:solidFill>
                  <a:schemeClr val="tx1"/>
                </a:solidFill>
              </a:rPr>
              <a:t>Remote </a:t>
            </a:r>
            <a:r>
              <a:rPr lang="en-US" sz="2400" dirty="0" err="1">
                <a:solidFill>
                  <a:schemeClr val="tx1"/>
                </a:solidFill>
              </a:rPr>
              <a:t>controled</a:t>
            </a:r>
            <a:r>
              <a:rPr lang="en-US" sz="2400" dirty="0">
                <a:solidFill>
                  <a:schemeClr val="tx1"/>
                </a:solidFill>
              </a:rPr>
              <a:t> attack</a:t>
            </a:r>
          </a:p>
          <a:p>
            <a:pPr lvl="1">
              <a:lnSpc>
                <a:spcPct val="150000"/>
              </a:lnSpc>
            </a:pPr>
            <a:r>
              <a:rPr lang="en-US" sz="2400" dirty="0">
                <a:solidFill>
                  <a:schemeClr val="tx1"/>
                </a:solidFill>
              </a:rPr>
              <a:t>UDP flood</a:t>
            </a:r>
          </a:p>
          <a:p>
            <a:pPr lvl="1">
              <a:lnSpc>
                <a:spcPct val="150000"/>
              </a:lnSpc>
            </a:pPr>
            <a:r>
              <a:rPr lang="en-US" sz="2400" dirty="0">
                <a:solidFill>
                  <a:schemeClr val="tx1"/>
                </a:solidFill>
              </a:rPr>
              <a:t>Smurf Attack </a:t>
            </a:r>
            <a:endParaRPr lang="en-ID" sz="2400" dirty="0" smtClean="0">
              <a:solidFill>
                <a:schemeClr val="tx1"/>
              </a:solidFill>
            </a:endParaRPr>
          </a:p>
          <a:p>
            <a:pPr>
              <a:lnSpc>
                <a:spcPct val="150000"/>
              </a:lnSpc>
            </a:pPr>
            <a:endParaRPr lang="en-ID" sz="2400" dirty="0" smtClean="0">
              <a:solidFill>
                <a:schemeClr val="tx1"/>
              </a:solidFill>
            </a:endParaRPr>
          </a:p>
        </p:txBody>
      </p:sp>
      <p:sp>
        <p:nvSpPr>
          <p:cNvPr id="4" name="Date Placeholder 3"/>
          <p:cNvSpPr>
            <a:spLocks noGrp="1"/>
          </p:cNvSpPr>
          <p:nvPr>
            <p:ph type="dt" sz="half" idx="10"/>
          </p:nvPr>
        </p:nvSpPr>
        <p:spPr/>
        <p:txBody>
          <a:bodyPr/>
          <a:lstStyle/>
          <a:p>
            <a:fld id="{AFDD7E4E-9056-4EE3-B4E7-9ECAFB72A47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51</a:t>
            </a:fld>
            <a:endParaRPr lang="id-ID" dirty="0"/>
          </a:p>
        </p:txBody>
      </p:sp>
      <p:pic>
        <p:nvPicPr>
          <p:cNvPr id="7" name="Content Placeholder 3" descr="Denial-of-Service-Attack-Diagram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19388" y="1672894"/>
            <a:ext cx="3215262" cy="5004354"/>
          </a:xfrm>
          <a:prstGeom prst="rect">
            <a:avLst/>
          </a:prstGeom>
        </p:spPr>
      </p:pic>
    </p:spTree>
    <p:extLst>
      <p:ext uri="{BB962C8B-B14F-4D97-AF65-F5344CB8AC3E}">
        <p14:creationId xmlns:p14="http://schemas.microsoft.com/office/powerpoint/2010/main" val="14012691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1" y="593953"/>
            <a:ext cx="7347283" cy="854074"/>
          </a:xfrm>
        </p:spPr>
        <p:txBody>
          <a:bodyPr>
            <a:normAutofit/>
          </a:bodyPr>
          <a:lstStyle/>
          <a:p>
            <a:r>
              <a:rPr lang="en-US" sz="4000" b="1" dirty="0"/>
              <a:t>Denial Of </a:t>
            </a:r>
            <a:r>
              <a:rPr lang="en-US" sz="4000" b="1" dirty="0" err="1"/>
              <a:t>Sevice</a:t>
            </a:r>
            <a:r>
              <a:rPr lang="en-ID" sz="4000" b="1" dirty="0"/>
              <a:t> </a:t>
            </a:r>
            <a:r>
              <a:rPr lang="en-US" sz="4000" b="1" dirty="0"/>
              <a:t>Attack</a:t>
            </a:r>
            <a:endParaRPr lang="en-US" sz="4000" dirty="0"/>
          </a:p>
        </p:txBody>
      </p:sp>
      <p:sp>
        <p:nvSpPr>
          <p:cNvPr id="3" name="Content Placeholder 2"/>
          <p:cNvSpPr>
            <a:spLocks noGrp="1"/>
          </p:cNvSpPr>
          <p:nvPr>
            <p:ph idx="1"/>
          </p:nvPr>
        </p:nvSpPr>
        <p:spPr/>
        <p:txBody>
          <a:bodyPr anchor="ctr">
            <a:noAutofit/>
          </a:bodyPr>
          <a:lstStyle/>
          <a:p>
            <a:pPr lvl="0" algn="just">
              <a:lnSpc>
                <a:spcPct val="150000"/>
              </a:lnSpc>
            </a:pPr>
            <a:r>
              <a:rPr lang="en-US" b="1" dirty="0">
                <a:solidFill>
                  <a:schemeClr val="tx1"/>
                </a:solidFill>
              </a:rPr>
              <a:t>Ping Of Death </a:t>
            </a:r>
            <a:endParaRPr lang="id-ID" b="1" dirty="0">
              <a:solidFill>
                <a:schemeClr val="tx1"/>
              </a:solidFill>
            </a:endParaRPr>
          </a:p>
          <a:p>
            <a:pPr marL="0" lvl="0" indent="0" algn="just">
              <a:lnSpc>
                <a:spcPct val="150000"/>
              </a:lnSpc>
              <a:buNone/>
            </a:pPr>
            <a:r>
              <a:rPr lang="en-US" dirty="0" err="1" smtClean="0">
                <a:solidFill>
                  <a:schemeClr val="tx1"/>
                </a:solidFill>
              </a:rPr>
              <a:t>Merupakan</a:t>
            </a:r>
            <a:r>
              <a:rPr lang="en-US" dirty="0" smtClean="0">
                <a:solidFill>
                  <a:schemeClr val="tx1"/>
                </a:solidFill>
              </a:rPr>
              <a:t> </a:t>
            </a:r>
            <a:r>
              <a:rPr lang="en-US" dirty="0" err="1">
                <a:solidFill>
                  <a:schemeClr val="tx1"/>
                </a:solidFill>
              </a:rPr>
              <a:t>serangan</a:t>
            </a:r>
            <a:r>
              <a:rPr lang="en-US" dirty="0">
                <a:solidFill>
                  <a:schemeClr val="tx1"/>
                </a:solidFill>
              </a:rPr>
              <a:t> </a:t>
            </a:r>
            <a:r>
              <a:rPr lang="en-US" dirty="0" err="1">
                <a:solidFill>
                  <a:schemeClr val="tx1"/>
                </a:solidFill>
              </a:rPr>
              <a:t>klasik</a:t>
            </a:r>
            <a:r>
              <a:rPr lang="en-US" dirty="0">
                <a:solidFill>
                  <a:schemeClr val="tx1"/>
                </a:solidFill>
              </a:rPr>
              <a:t> yang </a:t>
            </a:r>
            <a:r>
              <a:rPr lang="en-US" dirty="0" err="1">
                <a:solidFill>
                  <a:schemeClr val="tx1"/>
                </a:solidFill>
              </a:rPr>
              <a:t>dulu</a:t>
            </a:r>
            <a:r>
              <a:rPr lang="en-US" dirty="0">
                <a:solidFill>
                  <a:schemeClr val="tx1"/>
                </a:solidFill>
              </a:rPr>
              <a:t> </a:t>
            </a:r>
            <a:r>
              <a:rPr lang="en-US" dirty="0" err="1">
                <a:solidFill>
                  <a:schemeClr val="tx1"/>
                </a:solidFill>
              </a:rPr>
              <a:t>sering</a:t>
            </a:r>
            <a:r>
              <a:rPr lang="en-US" dirty="0">
                <a:solidFill>
                  <a:schemeClr val="tx1"/>
                </a:solidFill>
              </a:rPr>
              <a:t> </a:t>
            </a:r>
            <a:r>
              <a:rPr lang="en-US" dirty="0" err="1">
                <a:solidFill>
                  <a:schemeClr val="tx1"/>
                </a:solidFill>
              </a:rPr>
              <a:t>digunakan</a:t>
            </a:r>
            <a:r>
              <a:rPr lang="en-US" dirty="0">
                <a:solidFill>
                  <a:schemeClr val="tx1"/>
                </a:solidFill>
              </a:rPr>
              <a:t>. </a:t>
            </a:r>
            <a:r>
              <a:rPr lang="en-US" dirty="0" err="1">
                <a:solidFill>
                  <a:schemeClr val="tx1"/>
                </a:solidFill>
              </a:rPr>
              <a:t>Serangan</a:t>
            </a:r>
            <a:r>
              <a:rPr lang="en-US" dirty="0">
                <a:solidFill>
                  <a:schemeClr val="tx1"/>
                </a:solidFill>
              </a:rPr>
              <a:t> </a:t>
            </a:r>
            <a:r>
              <a:rPr lang="en-US" dirty="0" err="1">
                <a:solidFill>
                  <a:schemeClr val="tx1"/>
                </a:solidFill>
              </a:rPr>
              <a:t>ini</a:t>
            </a:r>
            <a:r>
              <a:rPr lang="en-US" dirty="0">
                <a:solidFill>
                  <a:schemeClr val="tx1"/>
                </a:solidFill>
              </a:rPr>
              <a:t> di </a:t>
            </a:r>
            <a:r>
              <a:rPr lang="en-US" dirty="0" err="1">
                <a:solidFill>
                  <a:schemeClr val="tx1"/>
                </a:solidFill>
              </a:rPr>
              <a:t>dilancarkan</a:t>
            </a:r>
            <a:r>
              <a:rPr lang="en-US" dirty="0">
                <a:solidFill>
                  <a:schemeClr val="tx1"/>
                </a:solidFill>
              </a:rPr>
              <a:t> </a:t>
            </a:r>
            <a:r>
              <a:rPr lang="en-US" dirty="0" err="1">
                <a:solidFill>
                  <a:schemeClr val="tx1"/>
                </a:solidFill>
              </a:rPr>
              <a:t>dengan</a:t>
            </a:r>
            <a:r>
              <a:rPr lang="en-US" dirty="0">
                <a:solidFill>
                  <a:schemeClr val="tx1"/>
                </a:solidFill>
              </a:rPr>
              <a:t> </a:t>
            </a:r>
            <a:r>
              <a:rPr lang="en-US" dirty="0" err="1">
                <a:solidFill>
                  <a:schemeClr val="tx1"/>
                </a:solidFill>
              </a:rPr>
              <a:t>menggunakan</a:t>
            </a:r>
            <a:r>
              <a:rPr lang="en-US" dirty="0">
                <a:solidFill>
                  <a:schemeClr val="tx1"/>
                </a:solidFill>
              </a:rPr>
              <a:t> utility ping </a:t>
            </a:r>
            <a:r>
              <a:rPr lang="en-US" dirty="0" err="1">
                <a:solidFill>
                  <a:schemeClr val="tx1"/>
                </a:solidFill>
              </a:rPr>
              <a:t>pada</a:t>
            </a:r>
            <a:r>
              <a:rPr lang="en-US" dirty="0">
                <a:solidFill>
                  <a:schemeClr val="tx1"/>
                </a:solidFill>
              </a:rPr>
              <a:t> </a:t>
            </a:r>
            <a:r>
              <a:rPr lang="en-US" dirty="0" err="1">
                <a:solidFill>
                  <a:schemeClr val="tx1"/>
                </a:solidFill>
              </a:rPr>
              <a:t>sebuah</a:t>
            </a:r>
            <a:r>
              <a:rPr lang="en-US" dirty="0">
                <a:solidFill>
                  <a:schemeClr val="tx1"/>
                </a:solidFill>
              </a:rPr>
              <a:t> </a:t>
            </a:r>
            <a:r>
              <a:rPr lang="en-US" dirty="0" err="1">
                <a:solidFill>
                  <a:schemeClr val="tx1"/>
                </a:solidFill>
              </a:rPr>
              <a:t>sistem</a:t>
            </a:r>
            <a:r>
              <a:rPr lang="en-US" dirty="0">
                <a:solidFill>
                  <a:schemeClr val="tx1"/>
                </a:solidFill>
              </a:rPr>
              <a:t> </a:t>
            </a:r>
            <a:r>
              <a:rPr lang="en-US" dirty="0" err="1" smtClean="0">
                <a:solidFill>
                  <a:schemeClr val="tx1"/>
                </a:solidFill>
              </a:rPr>
              <a:t>operasi</a:t>
            </a:r>
            <a:r>
              <a:rPr lang="en-US" dirty="0" smtClean="0">
                <a:solidFill>
                  <a:schemeClr val="tx1"/>
                </a:solidFill>
              </a:rPr>
              <a:t>.</a:t>
            </a:r>
            <a:endParaRPr lang="id-ID" dirty="0" smtClean="0">
              <a:solidFill>
                <a:schemeClr val="tx1"/>
              </a:solidFill>
            </a:endParaRPr>
          </a:p>
          <a:p>
            <a:pPr lvl="0" algn="just">
              <a:lnSpc>
                <a:spcPct val="150000"/>
              </a:lnSpc>
            </a:pPr>
            <a:r>
              <a:rPr lang="en-US" b="1" dirty="0" err="1" smtClean="0">
                <a:solidFill>
                  <a:schemeClr val="tx1"/>
                </a:solidFill>
              </a:rPr>
              <a:t>Syn</a:t>
            </a:r>
            <a:r>
              <a:rPr lang="en-US" b="1" dirty="0" smtClean="0">
                <a:solidFill>
                  <a:schemeClr val="tx1"/>
                </a:solidFill>
              </a:rPr>
              <a:t> </a:t>
            </a:r>
            <a:r>
              <a:rPr lang="en-US" b="1" dirty="0">
                <a:solidFill>
                  <a:schemeClr val="tx1"/>
                </a:solidFill>
              </a:rPr>
              <a:t>flooding</a:t>
            </a:r>
            <a:endParaRPr lang="id-ID" b="1" dirty="0">
              <a:solidFill>
                <a:schemeClr val="tx1"/>
              </a:solidFill>
            </a:endParaRPr>
          </a:p>
          <a:p>
            <a:pPr marL="0" lvl="0" indent="0" algn="just">
              <a:lnSpc>
                <a:spcPct val="150000"/>
              </a:lnSpc>
              <a:buNone/>
            </a:pPr>
            <a:r>
              <a:rPr lang="en-US" dirty="0" err="1">
                <a:solidFill>
                  <a:schemeClr val="tx1"/>
                </a:solidFill>
              </a:rPr>
              <a:t>Serangan</a:t>
            </a:r>
            <a:r>
              <a:rPr lang="en-US" dirty="0">
                <a:solidFill>
                  <a:schemeClr val="tx1"/>
                </a:solidFill>
              </a:rPr>
              <a:t> </a:t>
            </a:r>
            <a:r>
              <a:rPr lang="en-US" dirty="0" err="1">
                <a:solidFill>
                  <a:schemeClr val="tx1"/>
                </a:solidFill>
              </a:rPr>
              <a:t>Syn</a:t>
            </a:r>
            <a:r>
              <a:rPr lang="en-US" dirty="0">
                <a:solidFill>
                  <a:schemeClr val="tx1"/>
                </a:solidFill>
              </a:rPr>
              <a:t> Flooding </a:t>
            </a:r>
            <a:r>
              <a:rPr lang="en-US" dirty="0" err="1">
                <a:solidFill>
                  <a:schemeClr val="tx1"/>
                </a:solidFill>
              </a:rPr>
              <a:t>dilakukan</a:t>
            </a:r>
            <a:r>
              <a:rPr lang="en-US" dirty="0">
                <a:solidFill>
                  <a:schemeClr val="tx1"/>
                </a:solidFill>
              </a:rPr>
              <a:t> </a:t>
            </a:r>
            <a:r>
              <a:rPr lang="en-US" dirty="0" err="1">
                <a:solidFill>
                  <a:schemeClr val="tx1"/>
                </a:solidFill>
              </a:rPr>
              <a:t>dengan</a:t>
            </a:r>
            <a:r>
              <a:rPr lang="en-US" dirty="0">
                <a:solidFill>
                  <a:schemeClr val="tx1"/>
                </a:solidFill>
              </a:rPr>
              <a:t> </a:t>
            </a:r>
            <a:r>
              <a:rPr lang="en-US" dirty="0" err="1">
                <a:solidFill>
                  <a:schemeClr val="tx1"/>
                </a:solidFill>
              </a:rPr>
              <a:t>cara</a:t>
            </a:r>
            <a:r>
              <a:rPr lang="en-US" dirty="0">
                <a:solidFill>
                  <a:schemeClr val="tx1"/>
                </a:solidFill>
              </a:rPr>
              <a:t> </a:t>
            </a:r>
            <a:r>
              <a:rPr lang="en-US" dirty="0" err="1">
                <a:solidFill>
                  <a:schemeClr val="tx1"/>
                </a:solidFill>
              </a:rPr>
              <a:t>memanfaatken</a:t>
            </a:r>
            <a:r>
              <a:rPr lang="en-US" dirty="0">
                <a:solidFill>
                  <a:schemeClr val="tx1"/>
                </a:solidFill>
              </a:rPr>
              <a:t> </a:t>
            </a:r>
            <a:r>
              <a:rPr lang="en-US" dirty="0" err="1">
                <a:solidFill>
                  <a:schemeClr val="tx1"/>
                </a:solidFill>
              </a:rPr>
              <a:t>kelemahan</a:t>
            </a:r>
            <a:r>
              <a:rPr lang="en-US" dirty="0">
                <a:solidFill>
                  <a:schemeClr val="tx1"/>
                </a:solidFill>
              </a:rPr>
              <a:t> </a:t>
            </a:r>
            <a:r>
              <a:rPr lang="en-US" dirty="0" err="1">
                <a:solidFill>
                  <a:schemeClr val="tx1"/>
                </a:solidFill>
              </a:rPr>
              <a:t>protokol</a:t>
            </a:r>
            <a:r>
              <a:rPr lang="en-US" dirty="0">
                <a:solidFill>
                  <a:schemeClr val="tx1"/>
                </a:solidFill>
              </a:rPr>
              <a:t> </a:t>
            </a:r>
            <a:r>
              <a:rPr lang="en-US" dirty="0" err="1">
                <a:solidFill>
                  <a:schemeClr val="tx1"/>
                </a:solidFill>
              </a:rPr>
              <a:t>pada</a:t>
            </a:r>
            <a:r>
              <a:rPr lang="en-US" dirty="0">
                <a:solidFill>
                  <a:schemeClr val="tx1"/>
                </a:solidFill>
              </a:rPr>
              <a:t> </a:t>
            </a:r>
            <a:r>
              <a:rPr lang="en-US" dirty="0" err="1">
                <a:solidFill>
                  <a:schemeClr val="tx1"/>
                </a:solidFill>
              </a:rPr>
              <a:t>saat</a:t>
            </a:r>
            <a:r>
              <a:rPr lang="en-US" dirty="0">
                <a:solidFill>
                  <a:schemeClr val="tx1"/>
                </a:solidFill>
              </a:rPr>
              <a:t> </a:t>
            </a:r>
            <a:r>
              <a:rPr lang="en-US" dirty="0" err="1">
                <a:solidFill>
                  <a:schemeClr val="tx1"/>
                </a:solidFill>
              </a:rPr>
              <a:t>terjadinya</a:t>
            </a:r>
            <a:r>
              <a:rPr lang="en-US" dirty="0">
                <a:solidFill>
                  <a:schemeClr val="tx1"/>
                </a:solidFill>
              </a:rPr>
              <a:t> proses handshake</a:t>
            </a:r>
            <a:r>
              <a:rPr lang="en-US" dirty="0" smtClean="0">
                <a:solidFill>
                  <a:schemeClr val="tx1"/>
                </a:solidFill>
              </a:rPr>
              <a:t>.</a:t>
            </a:r>
            <a:endParaRPr lang="id-ID" dirty="0" smtClean="0">
              <a:solidFill>
                <a:schemeClr val="tx1"/>
              </a:solidFill>
            </a:endParaRPr>
          </a:p>
          <a:p>
            <a:pPr lvl="0">
              <a:lnSpc>
                <a:spcPct val="150000"/>
              </a:lnSpc>
            </a:pPr>
            <a:r>
              <a:rPr lang="en-US" b="1" dirty="0" smtClean="0">
                <a:solidFill>
                  <a:schemeClr val="tx1"/>
                </a:solidFill>
              </a:rPr>
              <a:t>UDP flood</a:t>
            </a:r>
            <a:endParaRPr lang="id-ID" b="1" dirty="0" smtClean="0">
              <a:solidFill>
                <a:schemeClr val="tx1"/>
              </a:solidFill>
            </a:endParaRPr>
          </a:p>
          <a:p>
            <a:pPr marL="0" lvl="0" indent="0">
              <a:lnSpc>
                <a:spcPct val="150000"/>
              </a:lnSpc>
              <a:buNone/>
            </a:pPr>
            <a:r>
              <a:rPr lang="en-US" dirty="0" err="1" smtClean="0">
                <a:solidFill>
                  <a:schemeClr val="tx1"/>
                </a:solidFill>
              </a:rPr>
              <a:t>Serangan</a:t>
            </a:r>
            <a:r>
              <a:rPr lang="en-US" dirty="0" smtClean="0">
                <a:solidFill>
                  <a:schemeClr val="tx1"/>
                </a:solidFill>
              </a:rPr>
              <a:t> </a:t>
            </a:r>
            <a:r>
              <a:rPr lang="en-US" dirty="0">
                <a:solidFill>
                  <a:schemeClr val="tx1"/>
                </a:solidFill>
              </a:rPr>
              <a:t>UDP </a:t>
            </a:r>
            <a:r>
              <a:rPr lang="en-US" dirty="0" err="1">
                <a:solidFill>
                  <a:schemeClr val="tx1"/>
                </a:solidFill>
              </a:rPr>
              <a:t>ini</a:t>
            </a:r>
            <a:r>
              <a:rPr lang="en-US" dirty="0">
                <a:solidFill>
                  <a:schemeClr val="tx1"/>
                </a:solidFill>
              </a:rPr>
              <a:t> </a:t>
            </a:r>
            <a:r>
              <a:rPr lang="en-US" dirty="0" err="1">
                <a:solidFill>
                  <a:schemeClr val="tx1"/>
                </a:solidFill>
              </a:rPr>
              <a:t>memanfaatkan</a:t>
            </a:r>
            <a:r>
              <a:rPr lang="en-US" dirty="0">
                <a:solidFill>
                  <a:schemeClr val="tx1"/>
                </a:solidFill>
              </a:rPr>
              <a:t> </a:t>
            </a:r>
            <a:r>
              <a:rPr lang="en-US" dirty="0" err="1">
                <a:solidFill>
                  <a:schemeClr val="tx1"/>
                </a:solidFill>
              </a:rPr>
              <a:t>protokol</a:t>
            </a:r>
            <a:r>
              <a:rPr lang="en-US" dirty="0">
                <a:solidFill>
                  <a:schemeClr val="tx1"/>
                </a:solidFill>
              </a:rPr>
              <a:t> UDP yang </a:t>
            </a:r>
            <a:r>
              <a:rPr lang="en-US" dirty="0" err="1" smtClean="0">
                <a:solidFill>
                  <a:schemeClr val="tx1"/>
                </a:solidFill>
              </a:rPr>
              <a:t>bersifat</a:t>
            </a:r>
            <a:r>
              <a:rPr lang="id-ID" dirty="0" smtClean="0">
                <a:solidFill>
                  <a:schemeClr val="tx1"/>
                </a:solidFill>
              </a:rPr>
              <a:t> </a:t>
            </a:r>
            <a:r>
              <a:rPr lang="en-US" dirty="0" smtClean="0">
                <a:solidFill>
                  <a:schemeClr val="tx1"/>
                </a:solidFill>
              </a:rPr>
              <a:t>connectionless </a:t>
            </a:r>
            <a:r>
              <a:rPr lang="en-US" dirty="0" err="1">
                <a:solidFill>
                  <a:schemeClr val="tx1"/>
                </a:solidFill>
              </a:rPr>
              <a:t>untuk</a:t>
            </a:r>
            <a:r>
              <a:rPr lang="en-US" dirty="0">
                <a:solidFill>
                  <a:schemeClr val="tx1"/>
                </a:solidFill>
              </a:rPr>
              <a:t> </a:t>
            </a:r>
            <a:r>
              <a:rPr lang="en-US" dirty="0" err="1">
                <a:solidFill>
                  <a:schemeClr val="tx1"/>
                </a:solidFill>
              </a:rPr>
              <a:t>menyerang</a:t>
            </a:r>
            <a:r>
              <a:rPr lang="en-US" dirty="0">
                <a:solidFill>
                  <a:schemeClr val="tx1"/>
                </a:solidFill>
              </a:rPr>
              <a:t> target. </a:t>
            </a:r>
          </a:p>
        </p:txBody>
      </p:sp>
      <p:sp>
        <p:nvSpPr>
          <p:cNvPr id="4" name="Date Placeholder 3"/>
          <p:cNvSpPr>
            <a:spLocks noGrp="1"/>
          </p:cNvSpPr>
          <p:nvPr>
            <p:ph type="dt" sz="half" idx="10"/>
          </p:nvPr>
        </p:nvSpPr>
        <p:spPr/>
        <p:txBody>
          <a:bodyPr/>
          <a:lstStyle/>
          <a:p>
            <a:fld id="{16B2852A-F58F-4C2D-BDFD-8049AE9E855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52</a:t>
            </a:fld>
            <a:endParaRPr lang="id-ID" dirty="0"/>
          </a:p>
        </p:txBody>
      </p:sp>
    </p:spTree>
    <p:extLst>
      <p:ext uri="{BB962C8B-B14F-4D97-AF65-F5344CB8AC3E}">
        <p14:creationId xmlns:p14="http://schemas.microsoft.com/office/powerpoint/2010/main" val="22488155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557858"/>
            <a:ext cx="7347283" cy="854074"/>
          </a:xfrm>
        </p:spPr>
        <p:txBody>
          <a:bodyPr/>
          <a:lstStyle/>
          <a:p>
            <a:r>
              <a:rPr lang="en-US" b="1" dirty="0"/>
              <a:t>Denial Of </a:t>
            </a:r>
            <a:r>
              <a:rPr lang="en-US" b="1" dirty="0" err="1"/>
              <a:t>Sevice</a:t>
            </a:r>
            <a:r>
              <a:rPr lang="en-ID" b="1" dirty="0"/>
              <a:t> </a:t>
            </a:r>
            <a:r>
              <a:rPr lang="en-US" b="1" dirty="0"/>
              <a:t>Attack</a:t>
            </a:r>
            <a:endParaRPr lang="en-US" dirty="0"/>
          </a:p>
        </p:txBody>
      </p:sp>
      <p:sp>
        <p:nvSpPr>
          <p:cNvPr id="3" name="Content Placeholder 2"/>
          <p:cNvSpPr>
            <a:spLocks noGrp="1"/>
          </p:cNvSpPr>
          <p:nvPr>
            <p:ph idx="1"/>
          </p:nvPr>
        </p:nvSpPr>
        <p:spPr/>
        <p:txBody>
          <a:bodyPr>
            <a:normAutofit/>
          </a:bodyPr>
          <a:lstStyle/>
          <a:p>
            <a:pPr marL="0" lvl="0" indent="0">
              <a:lnSpc>
                <a:spcPct val="150000"/>
              </a:lnSpc>
              <a:buNone/>
            </a:pPr>
            <a:r>
              <a:rPr lang="en-US" sz="2400" b="1" dirty="0">
                <a:solidFill>
                  <a:schemeClr val="tx1"/>
                </a:solidFill>
              </a:rPr>
              <a:t>Remote </a:t>
            </a:r>
            <a:r>
              <a:rPr lang="en-US" sz="2400" b="1" dirty="0" err="1">
                <a:solidFill>
                  <a:schemeClr val="tx1"/>
                </a:solidFill>
              </a:rPr>
              <a:t>controled</a:t>
            </a:r>
            <a:r>
              <a:rPr lang="en-US" sz="2400" b="1" dirty="0">
                <a:solidFill>
                  <a:schemeClr val="tx1"/>
                </a:solidFill>
              </a:rPr>
              <a:t> </a:t>
            </a:r>
            <a:r>
              <a:rPr lang="en-US" sz="2400" b="1" dirty="0" smtClean="0">
                <a:solidFill>
                  <a:schemeClr val="tx1"/>
                </a:solidFill>
              </a:rPr>
              <a:t>attack</a:t>
            </a:r>
            <a:endParaRPr lang="id-ID" sz="2400" b="1" dirty="0" smtClean="0">
              <a:solidFill>
                <a:schemeClr val="tx1"/>
              </a:solidFill>
            </a:endParaRPr>
          </a:p>
          <a:p>
            <a:pPr marL="0" lvl="0" indent="0">
              <a:lnSpc>
                <a:spcPct val="150000"/>
              </a:lnSpc>
              <a:buNone/>
            </a:pPr>
            <a:r>
              <a:rPr lang="en-US" sz="2400" dirty="0" smtClean="0">
                <a:solidFill>
                  <a:schemeClr val="tx1"/>
                </a:solidFill>
              </a:rPr>
              <a:t>R</a:t>
            </a:r>
            <a:r>
              <a:rPr lang="id-ID" sz="2400" dirty="0" smtClean="0">
                <a:solidFill>
                  <a:schemeClr val="tx1"/>
                </a:solidFill>
              </a:rPr>
              <a:t>e</a:t>
            </a:r>
            <a:r>
              <a:rPr lang="en-US" sz="2400" dirty="0" smtClean="0">
                <a:solidFill>
                  <a:schemeClr val="tx1"/>
                </a:solidFill>
              </a:rPr>
              <a:t>mote </a:t>
            </a:r>
            <a:r>
              <a:rPr lang="en-US" sz="2400" dirty="0" err="1">
                <a:solidFill>
                  <a:schemeClr val="tx1"/>
                </a:solidFill>
              </a:rPr>
              <a:t>controled</a:t>
            </a:r>
            <a:r>
              <a:rPr lang="en-US" sz="2400" dirty="0">
                <a:solidFill>
                  <a:schemeClr val="tx1"/>
                </a:solidFill>
              </a:rPr>
              <a:t> attack </a:t>
            </a:r>
            <a:r>
              <a:rPr lang="en-US" sz="2400" dirty="0" err="1">
                <a:solidFill>
                  <a:schemeClr val="tx1"/>
                </a:solidFill>
              </a:rPr>
              <a:t>pada</a:t>
            </a:r>
            <a:r>
              <a:rPr lang="en-US" sz="2400" dirty="0">
                <a:solidFill>
                  <a:schemeClr val="tx1"/>
                </a:solidFill>
              </a:rPr>
              <a:t> </a:t>
            </a:r>
            <a:r>
              <a:rPr lang="en-US" sz="2400" dirty="0" err="1">
                <a:solidFill>
                  <a:schemeClr val="tx1"/>
                </a:solidFill>
              </a:rPr>
              <a:t>dasarnya</a:t>
            </a:r>
            <a:r>
              <a:rPr lang="en-US" sz="2400" dirty="0">
                <a:solidFill>
                  <a:schemeClr val="tx1"/>
                </a:solidFill>
              </a:rPr>
              <a:t> </a:t>
            </a:r>
            <a:r>
              <a:rPr lang="en-US" sz="2400" dirty="0" err="1">
                <a:solidFill>
                  <a:schemeClr val="tx1"/>
                </a:solidFill>
              </a:rPr>
              <a:t>adalah</a:t>
            </a:r>
            <a:r>
              <a:rPr lang="en-US" sz="2400" dirty="0">
                <a:solidFill>
                  <a:schemeClr val="tx1"/>
                </a:solidFill>
              </a:rPr>
              <a:t> </a:t>
            </a:r>
            <a:r>
              <a:rPr lang="en-US" sz="2400" dirty="0" err="1">
                <a:solidFill>
                  <a:schemeClr val="tx1"/>
                </a:solidFill>
              </a:rPr>
              <a:t>mengendalikan</a:t>
            </a:r>
            <a:r>
              <a:rPr lang="en-US" sz="2400" dirty="0">
                <a:solidFill>
                  <a:schemeClr val="tx1"/>
                </a:solidFill>
              </a:rPr>
              <a:t> </a:t>
            </a:r>
            <a:r>
              <a:rPr lang="en-US" sz="2400" dirty="0" err="1">
                <a:solidFill>
                  <a:schemeClr val="tx1"/>
                </a:solidFill>
              </a:rPr>
              <a:t>beberapa</a:t>
            </a:r>
            <a:r>
              <a:rPr lang="en-US" sz="2400" dirty="0">
                <a:solidFill>
                  <a:schemeClr val="tx1"/>
                </a:solidFill>
              </a:rPr>
              <a:t> network lain </a:t>
            </a:r>
            <a:r>
              <a:rPr lang="en-US" sz="2400" dirty="0" err="1">
                <a:solidFill>
                  <a:schemeClr val="tx1"/>
                </a:solidFill>
              </a:rPr>
              <a:t>untuk</a:t>
            </a:r>
            <a:r>
              <a:rPr lang="en-US" sz="2400" dirty="0">
                <a:solidFill>
                  <a:schemeClr val="tx1"/>
                </a:solidFill>
              </a:rPr>
              <a:t> </a:t>
            </a:r>
            <a:r>
              <a:rPr lang="en-US" sz="2400" dirty="0" err="1">
                <a:solidFill>
                  <a:schemeClr val="tx1"/>
                </a:solidFill>
              </a:rPr>
              <a:t>menyerang</a:t>
            </a:r>
            <a:r>
              <a:rPr lang="en-US" sz="2400" dirty="0">
                <a:solidFill>
                  <a:schemeClr val="tx1"/>
                </a:solidFill>
              </a:rPr>
              <a:t> target.</a:t>
            </a:r>
          </a:p>
        </p:txBody>
      </p:sp>
      <p:sp>
        <p:nvSpPr>
          <p:cNvPr id="4" name="Date Placeholder 3"/>
          <p:cNvSpPr>
            <a:spLocks noGrp="1"/>
          </p:cNvSpPr>
          <p:nvPr>
            <p:ph type="dt" sz="half" idx="10"/>
          </p:nvPr>
        </p:nvSpPr>
        <p:spPr/>
        <p:txBody>
          <a:bodyPr/>
          <a:lstStyle/>
          <a:p>
            <a:fld id="{FEFCB6CC-560A-4F81-87BF-1D0AEF62DAC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53</a:t>
            </a:fld>
            <a:endParaRPr lang="id-ID"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178" y="3227645"/>
            <a:ext cx="5745579" cy="284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8372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353321"/>
            <a:ext cx="7347283" cy="854074"/>
          </a:xfrm>
        </p:spPr>
        <p:txBody>
          <a:bodyPr/>
          <a:lstStyle/>
          <a:p>
            <a:r>
              <a:rPr lang="en-US" b="1" dirty="0"/>
              <a:t>Denial Of </a:t>
            </a:r>
            <a:r>
              <a:rPr lang="en-US" b="1" dirty="0" err="1"/>
              <a:t>Sevice</a:t>
            </a:r>
            <a:r>
              <a:rPr lang="en-ID" b="1" dirty="0"/>
              <a:t> </a:t>
            </a:r>
            <a:r>
              <a:rPr lang="en-US" b="1" dirty="0"/>
              <a:t>Attack</a:t>
            </a:r>
            <a:endParaRPr lang="en-US" dirty="0"/>
          </a:p>
        </p:txBody>
      </p:sp>
      <p:sp>
        <p:nvSpPr>
          <p:cNvPr id="3" name="Content Placeholder 2"/>
          <p:cNvSpPr>
            <a:spLocks noGrp="1"/>
          </p:cNvSpPr>
          <p:nvPr>
            <p:ph idx="1"/>
          </p:nvPr>
        </p:nvSpPr>
        <p:spPr/>
        <p:txBody>
          <a:bodyPr>
            <a:normAutofit/>
          </a:bodyPr>
          <a:lstStyle/>
          <a:p>
            <a:pPr marL="0" lvl="0" indent="0" algn="just">
              <a:lnSpc>
                <a:spcPct val="150000"/>
              </a:lnSpc>
              <a:buNone/>
            </a:pPr>
            <a:r>
              <a:rPr lang="en-US" sz="2400" b="1" dirty="0">
                <a:solidFill>
                  <a:schemeClr val="tx1"/>
                </a:solidFill>
              </a:rPr>
              <a:t>Smurf Attack </a:t>
            </a:r>
            <a:endParaRPr lang="id-ID" sz="2400" b="1" dirty="0" smtClean="0">
              <a:solidFill>
                <a:schemeClr val="tx1"/>
              </a:solidFill>
            </a:endParaRPr>
          </a:p>
          <a:p>
            <a:pPr marL="0" lvl="0" indent="0" algn="just">
              <a:lnSpc>
                <a:spcPct val="150000"/>
              </a:lnSpc>
              <a:buNone/>
            </a:pPr>
            <a:r>
              <a:rPr lang="en-US" sz="2400" dirty="0" err="1" smtClean="0">
                <a:solidFill>
                  <a:schemeClr val="tx1"/>
                </a:solidFill>
              </a:rPr>
              <a:t>Merupakan</a:t>
            </a:r>
            <a:r>
              <a:rPr lang="en-US" sz="2400" dirty="0" smtClean="0">
                <a:solidFill>
                  <a:schemeClr val="tx1"/>
                </a:solidFill>
              </a:rPr>
              <a:t> </a:t>
            </a:r>
            <a:r>
              <a:rPr lang="en-US" sz="2400" dirty="0" err="1">
                <a:solidFill>
                  <a:schemeClr val="tx1"/>
                </a:solidFill>
              </a:rPr>
              <a:t>penyerangan</a:t>
            </a:r>
            <a:r>
              <a:rPr lang="en-US" sz="2400" dirty="0">
                <a:solidFill>
                  <a:schemeClr val="tx1"/>
                </a:solidFill>
              </a:rPr>
              <a:t> </a:t>
            </a:r>
            <a:r>
              <a:rPr lang="en-US" sz="2400" dirty="0" err="1">
                <a:solidFill>
                  <a:schemeClr val="tx1"/>
                </a:solidFill>
              </a:rPr>
              <a:t>dengan</a:t>
            </a:r>
            <a:r>
              <a:rPr lang="en-US" sz="2400" dirty="0">
                <a:solidFill>
                  <a:schemeClr val="tx1"/>
                </a:solidFill>
              </a:rPr>
              <a:t> </a:t>
            </a:r>
            <a:r>
              <a:rPr lang="en-US" sz="2400" dirty="0" err="1">
                <a:solidFill>
                  <a:schemeClr val="tx1"/>
                </a:solidFill>
              </a:rPr>
              <a:t>memanfaatkan</a:t>
            </a:r>
            <a:r>
              <a:rPr lang="en-US" sz="2400" dirty="0">
                <a:solidFill>
                  <a:schemeClr val="tx1"/>
                </a:solidFill>
              </a:rPr>
              <a:t> ICMP echo request yang </a:t>
            </a:r>
            <a:r>
              <a:rPr lang="en-US" sz="2400" dirty="0" err="1">
                <a:solidFill>
                  <a:schemeClr val="tx1"/>
                </a:solidFill>
              </a:rPr>
              <a:t>sering</a:t>
            </a:r>
            <a:r>
              <a:rPr lang="en-US" sz="2400" dirty="0">
                <a:solidFill>
                  <a:schemeClr val="tx1"/>
                </a:solidFill>
              </a:rPr>
              <a:t> </a:t>
            </a:r>
            <a:r>
              <a:rPr lang="en-US" sz="2400" dirty="0" err="1">
                <a:solidFill>
                  <a:schemeClr val="tx1"/>
                </a:solidFill>
              </a:rPr>
              <a:t>digunakan</a:t>
            </a:r>
            <a:r>
              <a:rPr lang="en-US" sz="2400" dirty="0">
                <a:solidFill>
                  <a:schemeClr val="tx1"/>
                </a:solidFill>
              </a:rPr>
              <a:t> </a:t>
            </a:r>
            <a:r>
              <a:rPr lang="en-US" sz="2400" dirty="0" err="1">
                <a:solidFill>
                  <a:schemeClr val="tx1"/>
                </a:solidFill>
              </a:rPr>
              <a:t>pada</a:t>
            </a:r>
            <a:r>
              <a:rPr lang="en-US" sz="2400" dirty="0">
                <a:solidFill>
                  <a:schemeClr val="tx1"/>
                </a:solidFill>
              </a:rPr>
              <a:t> </a:t>
            </a:r>
            <a:r>
              <a:rPr lang="en-US" sz="2400" dirty="0" err="1">
                <a:solidFill>
                  <a:schemeClr val="tx1"/>
                </a:solidFill>
              </a:rPr>
              <a:t>saat</a:t>
            </a:r>
            <a:r>
              <a:rPr lang="en-US" sz="2400" dirty="0">
                <a:solidFill>
                  <a:schemeClr val="tx1"/>
                </a:solidFill>
              </a:rPr>
              <a:t> </a:t>
            </a:r>
            <a:r>
              <a:rPr lang="en-US" sz="2400" dirty="0" err="1">
                <a:solidFill>
                  <a:schemeClr val="tx1"/>
                </a:solidFill>
              </a:rPr>
              <a:t>membroadcat</a:t>
            </a:r>
            <a:r>
              <a:rPr lang="en-US" sz="2400" dirty="0">
                <a:solidFill>
                  <a:schemeClr val="tx1"/>
                </a:solidFill>
              </a:rPr>
              <a:t> </a:t>
            </a:r>
            <a:r>
              <a:rPr lang="en-US" sz="2400" dirty="0" err="1">
                <a:solidFill>
                  <a:schemeClr val="tx1"/>
                </a:solidFill>
              </a:rPr>
              <a:t>identitas</a:t>
            </a:r>
            <a:r>
              <a:rPr lang="en-US" sz="2400" dirty="0">
                <a:solidFill>
                  <a:schemeClr val="tx1"/>
                </a:solidFill>
              </a:rPr>
              <a:t> </a:t>
            </a:r>
            <a:r>
              <a:rPr lang="en-US" sz="2400" dirty="0" err="1">
                <a:solidFill>
                  <a:schemeClr val="tx1"/>
                </a:solidFill>
              </a:rPr>
              <a:t>kepada</a:t>
            </a:r>
            <a:r>
              <a:rPr lang="en-US" sz="2400" dirty="0">
                <a:solidFill>
                  <a:schemeClr val="tx1"/>
                </a:solidFill>
              </a:rPr>
              <a:t> </a:t>
            </a:r>
            <a:r>
              <a:rPr lang="en-US" sz="2400" dirty="0" err="1">
                <a:solidFill>
                  <a:schemeClr val="tx1"/>
                </a:solidFill>
              </a:rPr>
              <a:t>broacast</a:t>
            </a:r>
            <a:r>
              <a:rPr lang="en-US" sz="2400" dirty="0">
                <a:solidFill>
                  <a:schemeClr val="tx1"/>
                </a:solidFill>
              </a:rPr>
              <a:t> address </a:t>
            </a:r>
            <a:r>
              <a:rPr lang="en-US" sz="2400" dirty="0" err="1">
                <a:solidFill>
                  <a:schemeClr val="tx1"/>
                </a:solidFill>
              </a:rPr>
              <a:t>dalam</a:t>
            </a:r>
            <a:r>
              <a:rPr lang="en-US" sz="2400" dirty="0">
                <a:solidFill>
                  <a:schemeClr val="tx1"/>
                </a:solidFill>
              </a:rPr>
              <a:t> </a:t>
            </a:r>
            <a:r>
              <a:rPr lang="en-US" sz="2400" dirty="0" err="1">
                <a:solidFill>
                  <a:schemeClr val="tx1"/>
                </a:solidFill>
              </a:rPr>
              <a:t>sebuah</a:t>
            </a:r>
            <a:r>
              <a:rPr lang="en-US" sz="2400" dirty="0">
                <a:solidFill>
                  <a:schemeClr val="tx1"/>
                </a:solidFill>
              </a:rPr>
              <a:t> </a:t>
            </a:r>
            <a:r>
              <a:rPr lang="en-US" sz="2400" dirty="0" smtClean="0">
                <a:solidFill>
                  <a:schemeClr val="tx1"/>
                </a:solidFill>
              </a:rPr>
              <a:t>network.</a:t>
            </a:r>
          </a:p>
          <a:p>
            <a:pPr lvl="1" algn="just">
              <a:lnSpc>
                <a:spcPct val="150000"/>
              </a:lnSpc>
              <a:buFont typeface="Wingdings" pitchFamily="2" charset="2"/>
              <a:buChar char="ü"/>
            </a:pPr>
            <a:endParaRPr lang="en-ID" sz="2400" dirty="0">
              <a:solidFill>
                <a:schemeClr val="tx1"/>
              </a:solidFill>
            </a:endParaRPr>
          </a:p>
          <a:p>
            <a:pPr lvl="1" algn="just">
              <a:lnSpc>
                <a:spcPct val="150000"/>
              </a:lnSpc>
              <a:buFont typeface="Wingdings" pitchFamily="2" charset="2"/>
              <a:buChar char="ü"/>
            </a:pPr>
            <a:endParaRPr lang="en-US" sz="2400" dirty="0">
              <a:solidFill>
                <a:schemeClr val="tx1"/>
              </a:solidFill>
            </a:endParaRPr>
          </a:p>
        </p:txBody>
      </p:sp>
      <p:sp>
        <p:nvSpPr>
          <p:cNvPr id="4" name="Date Placeholder 3"/>
          <p:cNvSpPr>
            <a:spLocks noGrp="1"/>
          </p:cNvSpPr>
          <p:nvPr>
            <p:ph type="dt" sz="half" idx="10"/>
          </p:nvPr>
        </p:nvSpPr>
        <p:spPr/>
        <p:txBody>
          <a:bodyPr/>
          <a:lstStyle/>
          <a:p>
            <a:fld id="{636AF4FE-2C2B-44C3-91CF-3D8956A1EDE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54</a:t>
            </a:fld>
            <a:endParaRPr lang="id-ID"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917" y="3854118"/>
            <a:ext cx="4752973" cy="254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4516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353321"/>
            <a:ext cx="7347283" cy="854074"/>
          </a:xfrm>
        </p:spPr>
        <p:txBody>
          <a:bodyPr/>
          <a:lstStyle/>
          <a:p>
            <a:r>
              <a:rPr lang="en-US" b="1" dirty="0"/>
              <a:t>Denial Of </a:t>
            </a:r>
            <a:r>
              <a:rPr lang="en-US" b="1" dirty="0" err="1"/>
              <a:t>Sevice</a:t>
            </a:r>
            <a:r>
              <a:rPr lang="en-ID" b="1" dirty="0"/>
              <a:t> </a:t>
            </a:r>
            <a:r>
              <a:rPr lang="en-US" b="1" dirty="0"/>
              <a:t>Attack</a:t>
            </a:r>
            <a:endParaRPr lang="en-US" dirty="0"/>
          </a:p>
        </p:txBody>
      </p:sp>
      <p:sp>
        <p:nvSpPr>
          <p:cNvPr id="4" name="Date Placeholder 3"/>
          <p:cNvSpPr>
            <a:spLocks noGrp="1"/>
          </p:cNvSpPr>
          <p:nvPr>
            <p:ph type="dt" sz="half" idx="10"/>
          </p:nvPr>
        </p:nvSpPr>
        <p:spPr/>
        <p:txBody>
          <a:bodyPr/>
          <a:lstStyle/>
          <a:p>
            <a:fld id="{E7546413-A66D-4DC1-B040-A1EEA12378F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55</a:t>
            </a:fld>
            <a:endParaRPr lang="id-ID" dirty="0"/>
          </a:p>
        </p:txBody>
      </p:sp>
      <p:sp>
        <p:nvSpPr>
          <p:cNvPr id="7" name="Rectangle 6"/>
          <p:cNvSpPr/>
          <p:nvPr/>
        </p:nvSpPr>
        <p:spPr>
          <a:xfrm>
            <a:off x="572501" y="1253649"/>
            <a:ext cx="8078203" cy="2800831"/>
          </a:xfrm>
          <a:prstGeom prst="rect">
            <a:avLst/>
          </a:prstGeom>
        </p:spPr>
        <p:txBody>
          <a:bodyPr wrap="square">
            <a:spAutoFit/>
          </a:bodyPr>
          <a:lstStyle/>
          <a:p>
            <a:pPr lvl="0" algn="just">
              <a:lnSpc>
                <a:spcPct val="150000"/>
              </a:lnSpc>
            </a:pPr>
            <a:r>
              <a:rPr lang="en-US" sz="2400" b="1" dirty="0"/>
              <a:t>Smurf Attack </a:t>
            </a:r>
            <a:r>
              <a:rPr lang="id-ID" sz="2400" b="1" dirty="0" smtClean="0"/>
              <a:t>(lanjutan)</a:t>
            </a:r>
            <a:endParaRPr lang="id-ID" sz="2400" b="1" dirty="0"/>
          </a:p>
          <a:p>
            <a:pPr algn="just">
              <a:lnSpc>
                <a:spcPct val="150000"/>
              </a:lnSpc>
            </a:pPr>
            <a:r>
              <a:rPr lang="nl-NL" sz="2400" dirty="0" smtClean="0"/>
              <a:t>Pada </a:t>
            </a:r>
            <a:r>
              <a:rPr lang="nl-NL" sz="2400" dirty="0"/>
              <a:t>serangan diatas digambarkan penyerang melakukan penyerangan kepada target dengan memanfaatkan agent- agent yang berjalan melalui daemon-daemon dari tools flooder. </a:t>
            </a:r>
            <a:endParaRPr lang="en-US" sz="24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274" y="3493493"/>
            <a:ext cx="4529138" cy="266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0066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305" y="574926"/>
            <a:ext cx="7347283" cy="854074"/>
          </a:xfrm>
        </p:spPr>
        <p:txBody>
          <a:bodyPr>
            <a:normAutofit/>
          </a:bodyPr>
          <a:lstStyle/>
          <a:p>
            <a:r>
              <a:rPr lang="en-US" sz="4000" b="1" dirty="0" smtClean="0"/>
              <a:t>Attacking</a:t>
            </a:r>
            <a:r>
              <a:rPr lang="en-ID" sz="4000" b="1" dirty="0" smtClean="0"/>
              <a:t> </a:t>
            </a:r>
            <a:r>
              <a:rPr lang="en-US" sz="4000" b="1" dirty="0"/>
              <a:t>Authentication</a:t>
            </a:r>
            <a:r>
              <a:rPr lang="en-ID" sz="4000" b="1" dirty="0" smtClean="0"/>
              <a:t> </a:t>
            </a:r>
            <a:endParaRPr lang="en-US" sz="4000" b="1" dirty="0"/>
          </a:p>
        </p:txBody>
      </p:sp>
      <p:sp>
        <p:nvSpPr>
          <p:cNvPr id="3" name="Content Placeholder 2"/>
          <p:cNvSpPr>
            <a:spLocks noGrp="1"/>
          </p:cNvSpPr>
          <p:nvPr>
            <p:ph idx="1"/>
          </p:nvPr>
        </p:nvSpPr>
        <p:spPr/>
        <p:txBody>
          <a:bodyPr anchor="ctr">
            <a:normAutofit/>
          </a:bodyPr>
          <a:lstStyle/>
          <a:p>
            <a:pPr>
              <a:lnSpc>
                <a:spcPct val="150000"/>
              </a:lnSpc>
            </a:pPr>
            <a:r>
              <a:rPr lang="en-US" sz="2400" dirty="0"/>
              <a:t>Eavesdropping credentials/authenticators</a:t>
            </a:r>
          </a:p>
          <a:p>
            <a:pPr>
              <a:lnSpc>
                <a:spcPct val="150000"/>
              </a:lnSpc>
            </a:pPr>
            <a:r>
              <a:rPr lang="en-US" sz="2400" dirty="0"/>
              <a:t>Brute-forcing/guessing </a:t>
            </a:r>
            <a:r>
              <a:rPr lang="en-US" sz="2400" dirty="0" smtClean="0"/>
              <a:t>credentials/authenticators</a:t>
            </a:r>
          </a:p>
          <a:p>
            <a:pPr>
              <a:lnSpc>
                <a:spcPct val="150000"/>
              </a:lnSpc>
            </a:pPr>
            <a:r>
              <a:rPr lang="en-US" sz="2400" dirty="0" smtClean="0"/>
              <a:t>Bypassing authentication</a:t>
            </a:r>
          </a:p>
        </p:txBody>
      </p:sp>
      <p:sp>
        <p:nvSpPr>
          <p:cNvPr id="4" name="Date Placeholder 3"/>
          <p:cNvSpPr>
            <a:spLocks noGrp="1"/>
          </p:cNvSpPr>
          <p:nvPr>
            <p:ph type="dt" sz="half" idx="10"/>
          </p:nvPr>
        </p:nvSpPr>
        <p:spPr/>
        <p:txBody>
          <a:bodyPr/>
          <a:lstStyle/>
          <a:p>
            <a:fld id="{8F9834AD-46B8-490C-844D-BC7AFC981A5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56</a:t>
            </a:fld>
            <a:endParaRPr lang="id-ID" dirty="0"/>
          </a:p>
        </p:txBody>
      </p:sp>
    </p:spTree>
    <p:extLst>
      <p:ext uri="{BB962C8B-B14F-4D97-AF65-F5344CB8AC3E}">
        <p14:creationId xmlns:p14="http://schemas.microsoft.com/office/powerpoint/2010/main" val="36391939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Attacking Authentication</a:t>
            </a:r>
          </a:p>
        </p:txBody>
      </p:sp>
      <p:sp>
        <p:nvSpPr>
          <p:cNvPr id="3" name="Content Placeholder 2"/>
          <p:cNvSpPr>
            <a:spLocks noGrp="1"/>
          </p:cNvSpPr>
          <p:nvPr>
            <p:ph idx="1"/>
          </p:nvPr>
        </p:nvSpPr>
        <p:spPr/>
        <p:txBody>
          <a:bodyPr anchor="ctr">
            <a:normAutofit/>
          </a:bodyPr>
          <a:lstStyle/>
          <a:p>
            <a:pPr marL="0" indent="0">
              <a:lnSpc>
                <a:spcPct val="150000"/>
              </a:lnSpc>
              <a:buNone/>
            </a:pPr>
            <a:r>
              <a:rPr lang="en-US" sz="2400" b="1" dirty="0" smtClean="0"/>
              <a:t>Bypassing authentication</a:t>
            </a:r>
          </a:p>
          <a:p>
            <a:pPr lvl="1">
              <a:lnSpc>
                <a:spcPct val="150000"/>
              </a:lnSpc>
              <a:buFont typeface="Wingdings" pitchFamily="2" charset="2"/>
              <a:buChar char="ü"/>
            </a:pPr>
            <a:r>
              <a:rPr lang="en-US" sz="2400" dirty="0" smtClean="0"/>
              <a:t>SQL </a:t>
            </a:r>
            <a:r>
              <a:rPr lang="en-US" sz="2400" dirty="0"/>
              <a:t>Injection (later)</a:t>
            </a:r>
          </a:p>
          <a:p>
            <a:pPr lvl="1">
              <a:lnSpc>
                <a:spcPct val="150000"/>
              </a:lnSpc>
              <a:buFont typeface="Wingdings" pitchFamily="2" charset="2"/>
              <a:buChar char="ü"/>
            </a:pPr>
            <a:r>
              <a:rPr lang="en-US" sz="2400" dirty="0"/>
              <a:t>Session </a:t>
            </a:r>
            <a:r>
              <a:rPr lang="en-US" sz="2400" dirty="0" smtClean="0"/>
              <a:t>fixation</a:t>
            </a:r>
            <a:endParaRPr lang="en-US" sz="2400" dirty="0"/>
          </a:p>
        </p:txBody>
      </p:sp>
      <p:sp>
        <p:nvSpPr>
          <p:cNvPr id="4" name="Date Placeholder 3"/>
          <p:cNvSpPr>
            <a:spLocks noGrp="1"/>
          </p:cNvSpPr>
          <p:nvPr>
            <p:ph type="dt" sz="half" idx="10"/>
          </p:nvPr>
        </p:nvSpPr>
        <p:spPr/>
        <p:txBody>
          <a:bodyPr/>
          <a:lstStyle/>
          <a:p>
            <a:fld id="{7DA0D949-CF7F-4FF2-9545-A559C793BE8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57</a:t>
            </a:fld>
            <a:endParaRPr lang="id-ID" dirty="0"/>
          </a:p>
        </p:txBody>
      </p:sp>
    </p:spTree>
    <p:extLst>
      <p:ext uri="{BB962C8B-B14F-4D97-AF65-F5344CB8AC3E}">
        <p14:creationId xmlns:p14="http://schemas.microsoft.com/office/powerpoint/2010/main" val="29652752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Authorization Attacks</a:t>
            </a:r>
            <a:endParaRPr lang="en-US" sz="4000" b="1" dirty="0"/>
          </a:p>
        </p:txBody>
      </p:sp>
      <p:sp>
        <p:nvSpPr>
          <p:cNvPr id="3" name="Content Placeholder 2"/>
          <p:cNvSpPr>
            <a:spLocks noGrp="1"/>
          </p:cNvSpPr>
          <p:nvPr>
            <p:ph idx="1"/>
          </p:nvPr>
        </p:nvSpPr>
        <p:spPr/>
        <p:txBody>
          <a:bodyPr anchor="ctr">
            <a:normAutofit/>
          </a:bodyPr>
          <a:lstStyle/>
          <a:p>
            <a:pPr marL="0" indent="0">
              <a:lnSpc>
                <a:spcPct val="150000"/>
              </a:lnSpc>
              <a:buNone/>
            </a:pPr>
            <a:r>
              <a:rPr lang="en-ID" sz="2400" b="1" dirty="0" err="1" smtClean="0"/>
              <a:t>Pada</a:t>
            </a:r>
            <a:r>
              <a:rPr lang="en-ID" sz="2400" b="1" dirty="0" smtClean="0"/>
              <a:t>  Authorization Attacks </a:t>
            </a:r>
            <a:r>
              <a:rPr lang="en-ID" sz="2400" b="1" dirty="0" err="1" smtClean="0"/>
              <a:t>yaitu</a:t>
            </a:r>
            <a:r>
              <a:rPr lang="en-ID" sz="2400" dirty="0" smtClean="0"/>
              <a:t>:</a:t>
            </a:r>
          </a:p>
          <a:p>
            <a:pPr lvl="1">
              <a:lnSpc>
                <a:spcPct val="150000"/>
              </a:lnSpc>
            </a:pPr>
            <a:r>
              <a:rPr lang="id-ID" sz="2400" dirty="0">
                <a:solidFill>
                  <a:schemeClr val="tx1"/>
                </a:solidFill>
              </a:rPr>
              <a:t>Serangan traversal jalur / direktori</a:t>
            </a:r>
            <a:r>
              <a:rPr lang="en-ID" sz="2400" dirty="0" smtClean="0">
                <a:solidFill>
                  <a:schemeClr val="tx1"/>
                </a:solidFill>
              </a:rPr>
              <a:t>.</a:t>
            </a:r>
            <a:endParaRPr lang="en-US" sz="2400" dirty="0" smtClean="0">
              <a:solidFill>
                <a:schemeClr val="tx1"/>
              </a:solidFill>
            </a:endParaRPr>
          </a:p>
          <a:p>
            <a:pPr lvl="1">
              <a:lnSpc>
                <a:spcPct val="150000"/>
              </a:lnSpc>
            </a:pPr>
            <a:r>
              <a:rPr lang="en-US" sz="2400" dirty="0" smtClean="0">
                <a:solidFill>
                  <a:schemeClr val="tx1"/>
                </a:solidFill>
              </a:rPr>
              <a:t>Forceful </a:t>
            </a:r>
            <a:r>
              <a:rPr lang="en-US" sz="2400" dirty="0">
                <a:solidFill>
                  <a:schemeClr val="tx1"/>
                </a:solidFill>
              </a:rPr>
              <a:t>browsing</a:t>
            </a:r>
          </a:p>
          <a:p>
            <a:pPr lvl="1">
              <a:lnSpc>
                <a:spcPct val="150000"/>
              </a:lnSpc>
            </a:pPr>
            <a:r>
              <a:rPr lang="id-ID" sz="2400" dirty="0">
                <a:solidFill>
                  <a:schemeClr val="tx1"/>
                </a:solidFill>
              </a:rPr>
              <a:t>Penyalahgunaan daftar direktori otomatis</a:t>
            </a:r>
            <a:endParaRPr lang="en-US" sz="2400" dirty="0">
              <a:solidFill>
                <a:schemeClr val="tx1"/>
              </a:solidFill>
            </a:endParaRPr>
          </a:p>
        </p:txBody>
      </p:sp>
      <p:sp>
        <p:nvSpPr>
          <p:cNvPr id="4" name="Date Placeholder 3"/>
          <p:cNvSpPr>
            <a:spLocks noGrp="1"/>
          </p:cNvSpPr>
          <p:nvPr>
            <p:ph type="dt" sz="half" idx="10"/>
          </p:nvPr>
        </p:nvSpPr>
        <p:spPr/>
        <p:txBody>
          <a:bodyPr/>
          <a:lstStyle/>
          <a:p>
            <a:fld id="{45CFBB1E-F5A7-4A36-8235-2B9DEA1A9D1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58</a:t>
            </a:fld>
            <a:endParaRPr lang="id-ID" dirty="0"/>
          </a:p>
        </p:txBody>
      </p:sp>
    </p:spTree>
    <p:extLst>
      <p:ext uri="{BB962C8B-B14F-4D97-AF65-F5344CB8AC3E}">
        <p14:creationId xmlns:p14="http://schemas.microsoft.com/office/powerpoint/2010/main" val="6923457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Authorization Attacks</a:t>
            </a:r>
          </a:p>
        </p:txBody>
      </p:sp>
      <p:sp>
        <p:nvSpPr>
          <p:cNvPr id="3" name="Content Placeholder 2"/>
          <p:cNvSpPr>
            <a:spLocks noGrp="1"/>
          </p:cNvSpPr>
          <p:nvPr>
            <p:ph idx="1"/>
          </p:nvPr>
        </p:nvSpPr>
        <p:spPr>
          <a:xfrm>
            <a:off x="0" y="1592317"/>
            <a:ext cx="9059779" cy="4698124"/>
          </a:xfrm>
        </p:spPr>
        <p:txBody>
          <a:bodyPr anchor="ctr">
            <a:normAutofit/>
          </a:bodyPr>
          <a:lstStyle/>
          <a:p>
            <a:pPr marL="0" indent="0">
              <a:lnSpc>
                <a:spcPct val="150000"/>
              </a:lnSpc>
              <a:buNone/>
            </a:pPr>
            <a:r>
              <a:rPr lang="id-ID" sz="2400" b="1" dirty="0" smtClean="0">
                <a:solidFill>
                  <a:schemeClr val="tx1"/>
                </a:solidFill>
              </a:rPr>
              <a:t>Serangan Traversal Jalur / Direktori</a:t>
            </a:r>
            <a:r>
              <a:rPr lang="en-ID" sz="2400" b="1" dirty="0" smtClean="0">
                <a:solidFill>
                  <a:schemeClr val="tx1"/>
                </a:solidFill>
              </a:rPr>
              <a:t>.</a:t>
            </a:r>
            <a:endParaRPr lang="id-ID" sz="2400" b="1" dirty="0">
              <a:solidFill>
                <a:schemeClr val="tx1"/>
              </a:solidFill>
            </a:endParaRPr>
          </a:p>
          <a:p>
            <a:pPr marL="0" indent="0">
              <a:lnSpc>
                <a:spcPct val="150000"/>
              </a:lnSpc>
              <a:buNone/>
            </a:pPr>
            <a:r>
              <a:rPr lang="id-ID" sz="2400" dirty="0" smtClean="0">
                <a:solidFill>
                  <a:schemeClr val="tx1"/>
                </a:solidFill>
              </a:rPr>
              <a:t>Keluar dari ruang dokumen dengan menggunakan jalur relatif</a:t>
            </a:r>
            <a:endParaRPr lang="en-ID" sz="2400" dirty="0" smtClean="0">
              <a:solidFill>
                <a:schemeClr val="tx1"/>
              </a:solidFill>
            </a:endParaRPr>
          </a:p>
          <a:p>
            <a:pPr marL="1257300" lvl="3" indent="-342900">
              <a:lnSpc>
                <a:spcPct val="150000"/>
              </a:lnSpc>
              <a:spcBef>
                <a:spcPts val="1000"/>
              </a:spcBef>
              <a:buFont typeface="Wingdings" pitchFamily="2" charset="2"/>
              <a:buChar char="§"/>
            </a:pPr>
            <a:r>
              <a:rPr lang="en-US" sz="2400" dirty="0" smtClean="0">
                <a:solidFill>
                  <a:schemeClr val="tx1"/>
                </a:solidFill>
              </a:rPr>
              <a:t>ET </a:t>
            </a:r>
            <a:r>
              <a:rPr lang="en-US" sz="2400" dirty="0">
                <a:solidFill>
                  <a:schemeClr val="tx1"/>
                </a:solidFill>
              </a:rPr>
              <a:t>/</a:t>
            </a:r>
            <a:r>
              <a:rPr lang="en-US" sz="2400" dirty="0" err="1">
                <a:solidFill>
                  <a:schemeClr val="tx1"/>
                </a:solidFill>
              </a:rPr>
              <a:t>show.php?file</a:t>
            </a:r>
            <a:r>
              <a:rPr lang="en-US" sz="2400" dirty="0">
                <a:solidFill>
                  <a:schemeClr val="tx1"/>
                </a:solidFill>
              </a:rPr>
              <a:t>=../../../../../../</a:t>
            </a:r>
            <a:r>
              <a:rPr lang="en-US" sz="2400" dirty="0" err="1">
                <a:solidFill>
                  <a:schemeClr val="tx1"/>
                </a:solidFill>
              </a:rPr>
              <a:t>etc</a:t>
            </a:r>
            <a:r>
              <a:rPr lang="en-US" sz="2400" dirty="0">
                <a:solidFill>
                  <a:schemeClr val="tx1"/>
                </a:solidFill>
              </a:rPr>
              <a:t>/</a:t>
            </a:r>
            <a:r>
              <a:rPr lang="en-US" sz="2400" dirty="0" err="1">
                <a:solidFill>
                  <a:schemeClr val="tx1"/>
                </a:solidFill>
              </a:rPr>
              <a:t>passwd</a:t>
            </a:r>
            <a:endParaRPr lang="en-US" sz="2400" dirty="0">
              <a:solidFill>
                <a:schemeClr val="tx1"/>
              </a:solidFill>
            </a:endParaRPr>
          </a:p>
          <a:p>
            <a:pPr lvl="2">
              <a:lnSpc>
                <a:spcPct val="150000"/>
              </a:lnSpc>
              <a:buFont typeface="Wingdings" pitchFamily="2" charset="2"/>
              <a:buChar char="§"/>
            </a:pPr>
            <a:r>
              <a:rPr lang="en-US" sz="2400" dirty="0" smtClean="0">
                <a:solidFill>
                  <a:schemeClr val="tx1"/>
                </a:solidFill>
              </a:rPr>
              <a:t> Paths </a:t>
            </a:r>
            <a:r>
              <a:rPr lang="en-US" sz="2400" dirty="0">
                <a:solidFill>
                  <a:schemeClr val="tx1"/>
                </a:solidFill>
              </a:rPr>
              <a:t>can be encoded, double-encoded, obfuscated, </a:t>
            </a:r>
            <a:r>
              <a:rPr lang="en-US" sz="2400" dirty="0" smtClean="0">
                <a:solidFill>
                  <a:schemeClr val="tx1"/>
                </a:solidFill>
              </a:rPr>
              <a:t>      </a:t>
            </a:r>
            <a:r>
              <a:rPr lang="en-US" sz="2400" dirty="0" err="1" smtClean="0">
                <a:solidFill>
                  <a:schemeClr val="tx1"/>
                </a:solidFill>
              </a:rPr>
              <a:t>etc</a:t>
            </a:r>
            <a:r>
              <a:rPr lang="en-US" sz="2400" dirty="0">
                <a:solidFill>
                  <a:schemeClr val="tx1"/>
                </a:solidFill>
              </a:rPr>
              <a:t>:</a:t>
            </a:r>
            <a:r>
              <a:rPr lang="en-US" sz="2400" dirty="0" smtClean="0">
                <a:solidFill>
                  <a:schemeClr val="tx1"/>
                </a:solidFill>
              </a:rPr>
              <a:t> </a:t>
            </a:r>
          </a:p>
          <a:p>
            <a:pPr marL="1371600" lvl="3" indent="0">
              <a:lnSpc>
                <a:spcPct val="150000"/>
              </a:lnSpc>
              <a:buNone/>
            </a:pPr>
            <a:r>
              <a:rPr lang="en-US" sz="2400" dirty="0">
                <a:solidFill>
                  <a:schemeClr val="tx1"/>
                </a:solidFill>
              </a:rPr>
              <a:t>GET </a:t>
            </a:r>
            <a:r>
              <a:rPr lang="en-US" sz="2000" dirty="0" err="1">
                <a:solidFill>
                  <a:schemeClr val="tx1"/>
                </a:solidFill>
              </a:rPr>
              <a:t>show.php?file</a:t>
            </a:r>
            <a:r>
              <a:rPr lang="en-US" sz="2000" dirty="0">
                <a:solidFill>
                  <a:schemeClr val="tx1"/>
                </a:solidFill>
              </a:rPr>
              <a:t>=%</a:t>
            </a:r>
            <a:r>
              <a:rPr lang="en-US" sz="2000" dirty="0" smtClean="0">
                <a:solidFill>
                  <a:schemeClr val="tx1"/>
                </a:solidFill>
              </a:rPr>
              <a:t>2f%2e%2e%2f%2e%2e%2fetc%2fpasswd</a:t>
            </a:r>
            <a:endParaRPr lang="en-US" sz="2000" dirty="0">
              <a:solidFill>
                <a:schemeClr val="tx1"/>
              </a:solidFill>
            </a:endParaRPr>
          </a:p>
          <a:p>
            <a:pPr marL="0" indent="0">
              <a:lnSpc>
                <a:spcPct val="150000"/>
              </a:lnSpc>
              <a:buNone/>
            </a:pPr>
            <a:endParaRPr lang="en-US" sz="2400" dirty="0">
              <a:solidFill>
                <a:schemeClr val="tx1"/>
              </a:solidFill>
            </a:endParaRPr>
          </a:p>
        </p:txBody>
      </p:sp>
      <p:sp>
        <p:nvSpPr>
          <p:cNvPr id="4" name="Date Placeholder 3"/>
          <p:cNvSpPr>
            <a:spLocks noGrp="1"/>
          </p:cNvSpPr>
          <p:nvPr>
            <p:ph type="dt" sz="half" idx="10"/>
          </p:nvPr>
        </p:nvSpPr>
        <p:spPr/>
        <p:txBody>
          <a:bodyPr/>
          <a:lstStyle/>
          <a:p>
            <a:fld id="{14C654DF-5003-455F-9A87-53E17E531FC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59</a:t>
            </a:fld>
            <a:endParaRPr lang="id-ID" dirty="0"/>
          </a:p>
        </p:txBody>
      </p:sp>
    </p:spTree>
    <p:extLst>
      <p:ext uri="{BB962C8B-B14F-4D97-AF65-F5344CB8AC3E}">
        <p14:creationId xmlns:p14="http://schemas.microsoft.com/office/powerpoint/2010/main" val="10733008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597737"/>
            <a:ext cx="7347283" cy="854074"/>
          </a:xfrm>
        </p:spPr>
        <p:txBody>
          <a:bodyPr>
            <a:noAutofit/>
          </a:bodyPr>
          <a:lstStyle/>
          <a:p>
            <a:r>
              <a:rPr lang="id-ID" sz="3200"/>
              <a:t>Cloud Computing – Service Models </a:t>
            </a:r>
            <a:br>
              <a:rPr lang="id-ID" sz="3200"/>
            </a:br>
            <a:endParaRPr lang="id-ID" sz="3200"/>
          </a:p>
        </p:txBody>
      </p:sp>
      <p:sp>
        <p:nvSpPr>
          <p:cNvPr id="3" name="Content Placeholder 2"/>
          <p:cNvSpPr>
            <a:spLocks noGrp="1"/>
          </p:cNvSpPr>
          <p:nvPr>
            <p:ph idx="1"/>
          </p:nvPr>
        </p:nvSpPr>
        <p:spPr>
          <a:xfrm>
            <a:off x="0" y="2055755"/>
            <a:ext cx="8814723" cy="4724400"/>
          </a:xfrm>
        </p:spPr>
        <p:txBody>
          <a:bodyPr>
            <a:normAutofit/>
          </a:bodyPr>
          <a:lstStyle/>
          <a:p>
            <a:r>
              <a:rPr lang="id-ID" sz="2400" dirty="0"/>
              <a:t>Cloud Consumers / Clients </a:t>
            </a:r>
            <a:br>
              <a:rPr lang="id-ID" sz="2400" dirty="0"/>
            </a:br>
            <a:endParaRPr lang="id-ID" sz="2400" dirty="0" smtClean="0"/>
          </a:p>
          <a:p>
            <a:r>
              <a:rPr lang="en-US" sz="2400" dirty="0"/>
              <a:t>Software as a Service (</a:t>
            </a:r>
            <a:r>
              <a:rPr lang="en-US" sz="2400" dirty="0" err="1"/>
              <a:t>SaaS</a:t>
            </a:r>
            <a:r>
              <a:rPr lang="en-US" sz="2400" dirty="0"/>
              <a:t>) </a:t>
            </a:r>
            <a:br>
              <a:rPr lang="en-US" sz="2400" dirty="0"/>
            </a:br>
            <a:endParaRPr lang="id-ID" sz="2400" dirty="0" smtClean="0"/>
          </a:p>
          <a:p>
            <a:r>
              <a:rPr lang="id-ID" sz="2400" dirty="0"/>
              <a:t>Platform as a Service (PaaS) </a:t>
            </a:r>
            <a:br>
              <a:rPr lang="id-ID" sz="2400" dirty="0"/>
            </a:br>
            <a:endParaRPr lang="id-ID" sz="2400" dirty="0" smtClean="0"/>
          </a:p>
          <a:p>
            <a:r>
              <a:rPr lang="id-ID" sz="2400" dirty="0"/>
              <a:t>Infrastructure as a Service (IaaS) </a:t>
            </a:r>
            <a:br>
              <a:rPr lang="id-ID" sz="2400" dirty="0"/>
            </a:br>
            <a:endParaRPr lang="id-ID" sz="2400" dirty="0"/>
          </a:p>
        </p:txBody>
      </p:sp>
      <p:sp>
        <p:nvSpPr>
          <p:cNvPr id="4" name="Date Placeholder 3"/>
          <p:cNvSpPr>
            <a:spLocks noGrp="1"/>
          </p:cNvSpPr>
          <p:nvPr>
            <p:ph type="dt" sz="half" idx="10"/>
          </p:nvPr>
        </p:nvSpPr>
        <p:spPr/>
        <p:txBody>
          <a:bodyPr/>
          <a:lstStyle/>
          <a:p>
            <a:fld id="{A3BC98B8-6FFF-42EA-8958-36F0B00C64A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842" y="1655036"/>
            <a:ext cx="4217158" cy="3990172"/>
          </a:xfrm>
          <a:prstGeom prst="rect">
            <a:avLst/>
          </a:prstGeom>
        </p:spPr>
      </p:pic>
    </p:spTree>
    <p:extLst>
      <p:ext uri="{BB962C8B-B14F-4D97-AF65-F5344CB8AC3E}">
        <p14:creationId xmlns:p14="http://schemas.microsoft.com/office/powerpoint/2010/main" val="1696513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11" y="526800"/>
            <a:ext cx="7347283" cy="854074"/>
          </a:xfrm>
        </p:spPr>
        <p:txBody>
          <a:bodyPr>
            <a:normAutofit/>
          </a:bodyPr>
          <a:lstStyle/>
          <a:p>
            <a:r>
              <a:rPr lang="en-US" sz="4000" b="1" dirty="0"/>
              <a:t>Authorization Attacks</a:t>
            </a:r>
          </a:p>
        </p:txBody>
      </p:sp>
      <p:sp>
        <p:nvSpPr>
          <p:cNvPr id="3" name="Content Placeholder 2"/>
          <p:cNvSpPr>
            <a:spLocks noGrp="1"/>
          </p:cNvSpPr>
          <p:nvPr>
            <p:ph idx="1"/>
          </p:nvPr>
        </p:nvSpPr>
        <p:spPr>
          <a:xfrm>
            <a:off x="136770" y="1235243"/>
            <a:ext cx="8814723" cy="4724400"/>
          </a:xfrm>
        </p:spPr>
        <p:txBody>
          <a:bodyPr anchor="ctr">
            <a:normAutofit/>
          </a:bodyPr>
          <a:lstStyle/>
          <a:p>
            <a:pPr marL="0" indent="0" algn="just">
              <a:lnSpc>
                <a:spcPct val="150000"/>
              </a:lnSpc>
              <a:buNone/>
            </a:pPr>
            <a:r>
              <a:rPr lang="en-US" sz="2400" b="1" dirty="0" smtClean="0">
                <a:solidFill>
                  <a:schemeClr val="tx1"/>
                </a:solidFill>
              </a:rPr>
              <a:t>Forceful </a:t>
            </a:r>
            <a:r>
              <a:rPr lang="en-US" sz="2400" b="1" dirty="0">
                <a:solidFill>
                  <a:schemeClr val="tx1"/>
                </a:solidFill>
              </a:rPr>
              <a:t>browsing</a:t>
            </a:r>
          </a:p>
          <a:p>
            <a:pPr lvl="1" algn="just">
              <a:lnSpc>
                <a:spcPct val="150000"/>
              </a:lnSpc>
              <a:buFont typeface="Wingdings" pitchFamily="2" charset="2"/>
              <a:buChar char="ü"/>
            </a:pPr>
            <a:r>
              <a:rPr lang="id-ID" sz="2400" dirty="0" smtClean="0">
                <a:solidFill>
                  <a:schemeClr val="tx1"/>
                </a:solidFill>
              </a:rPr>
              <a:t>Pengguna, bagaimanapun, tidak terikat untuk mengikuti yang ditentukan dan dapat </a:t>
            </a:r>
            <a:r>
              <a:rPr lang="en-ID" sz="2400" dirty="0" err="1" smtClean="0">
                <a:solidFill>
                  <a:schemeClr val="tx1"/>
                </a:solidFill>
              </a:rPr>
              <a:t>langsung</a:t>
            </a:r>
            <a:r>
              <a:rPr lang="en-ID" sz="2400" dirty="0" smtClean="0">
                <a:solidFill>
                  <a:schemeClr val="tx1"/>
                </a:solidFill>
              </a:rPr>
              <a:t> </a:t>
            </a:r>
            <a:r>
              <a:rPr lang="id-ID" sz="2400" dirty="0" smtClean="0">
                <a:solidFill>
                  <a:schemeClr val="tx1"/>
                </a:solidFill>
              </a:rPr>
              <a:t>ke sumbe</a:t>
            </a:r>
            <a:r>
              <a:rPr lang="en-ID" sz="2400" dirty="0" err="1" smtClean="0">
                <a:solidFill>
                  <a:schemeClr val="tx1"/>
                </a:solidFill>
              </a:rPr>
              <a:t>rnya</a:t>
            </a:r>
            <a:r>
              <a:rPr lang="en-ID" sz="2400" dirty="0" smtClean="0">
                <a:solidFill>
                  <a:schemeClr val="tx1"/>
                </a:solidFill>
              </a:rPr>
              <a:t>. </a:t>
            </a:r>
          </a:p>
          <a:p>
            <a:pPr lvl="1" algn="just">
              <a:lnSpc>
                <a:spcPct val="150000"/>
              </a:lnSpc>
              <a:buFont typeface="Wingdings" pitchFamily="2" charset="2"/>
              <a:buChar char="ü"/>
            </a:pPr>
            <a:r>
              <a:rPr lang="id-ID" sz="2400" dirty="0" smtClean="0">
                <a:solidFill>
                  <a:schemeClr val="tx1"/>
                </a:solidFill>
              </a:rPr>
              <a:t>Pengembang aplikasi Web mengasumsikan bahwa aplikasi tersebut akan diakses melalui tautan, mengikuti “jalur yang dituju”</a:t>
            </a:r>
            <a:r>
              <a:rPr lang="en-ID" sz="2400" dirty="0" smtClean="0">
                <a:solidFill>
                  <a:schemeClr val="tx1"/>
                </a:solidFill>
              </a:rPr>
              <a:t>.</a:t>
            </a:r>
          </a:p>
        </p:txBody>
      </p:sp>
      <p:sp>
        <p:nvSpPr>
          <p:cNvPr id="4" name="Date Placeholder 3"/>
          <p:cNvSpPr>
            <a:spLocks noGrp="1"/>
          </p:cNvSpPr>
          <p:nvPr>
            <p:ph type="dt" sz="half" idx="10"/>
          </p:nvPr>
        </p:nvSpPr>
        <p:spPr/>
        <p:txBody>
          <a:bodyPr/>
          <a:lstStyle/>
          <a:p>
            <a:fld id="{BE0FB5A8-2503-4FE9-ACD8-D7772BE816D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60</a:t>
            </a:fld>
            <a:endParaRPr lang="id-ID" dirty="0"/>
          </a:p>
        </p:txBody>
      </p:sp>
    </p:spTree>
    <p:extLst>
      <p:ext uri="{BB962C8B-B14F-4D97-AF65-F5344CB8AC3E}">
        <p14:creationId xmlns:p14="http://schemas.microsoft.com/office/powerpoint/2010/main" val="34560716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8273" y="526800"/>
            <a:ext cx="7347283" cy="854074"/>
          </a:xfrm>
        </p:spPr>
        <p:txBody>
          <a:bodyPr>
            <a:noAutofit/>
          </a:bodyPr>
          <a:lstStyle/>
          <a:p>
            <a:pPr>
              <a:lnSpc>
                <a:spcPct val="150000"/>
              </a:lnSpc>
            </a:pPr>
            <a:r>
              <a:rPr lang="en-US" sz="4000" b="1" dirty="0"/>
              <a:t>Authorization Attacks</a:t>
            </a:r>
          </a:p>
        </p:txBody>
      </p:sp>
      <p:sp>
        <p:nvSpPr>
          <p:cNvPr id="3" name="Content Placeholder 2"/>
          <p:cNvSpPr>
            <a:spLocks noGrp="1"/>
          </p:cNvSpPr>
          <p:nvPr>
            <p:ph idx="1"/>
          </p:nvPr>
        </p:nvSpPr>
        <p:spPr>
          <a:xfrm>
            <a:off x="172865" y="1572126"/>
            <a:ext cx="8814723" cy="4724400"/>
          </a:xfrm>
        </p:spPr>
        <p:txBody>
          <a:bodyPr anchor="ctr">
            <a:normAutofit/>
          </a:bodyPr>
          <a:lstStyle/>
          <a:p>
            <a:pPr marL="0" indent="0" algn="just">
              <a:lnSpc>
                <a:spcPct val="150000"/>
              </a:lnSpc>
              <a:buNone/>
            </a:pPr>
            <a:r>
              <a:rPr lang="id-ID" sz="2400" b="1" dirty="0" smtClean="0">
                <a:solidFill>
                  <a:schemeClr val="tx1"/>
                </a:solidFill>
              </a:rPr>
              <a:t>Penyalahgunaan </a:t>
            </a:r>
            <a:r>
              <a:rPr lang="id-ID" sz="2400" b="1" dirty="0">
                <a:solidFill>
                  <a:schemeClr val="tx1"/>
                </a:solidFill>
              </a:rPr>
              <a:t>daftar direktori </a:t>
            </a:r>
            <a:r>
              <a:rPr lang="id-ID" sz="2400" b="1" dirty="0" smtClean="0">
                <a:solidFill>
                  <a:schemeClr val="tx1"/>
                </a:solidFill>
              </a:rPr>
              <a:t>otomatis</a:t>
            </a:r>
            <a:endParaRPr lang="id-ID" sz="2400" b="1" dirty="0">
              <a:solidFill>
                <a:schemeClr val="tx1"/>
              </a:solidFill>
            </a:endParaRPr>
          </a:p>
          <a:p>
            <a:pPr marL="0" indent="0" algn="just">
              <a:lnSpc>
                <a:spcPct val="150000"/>
              </a:lnSpc>
              <a:buNone/>
            </a:pPr>
            <a:r>
              <a:rPr lang="id-ID" sz="2400" dirty="0" smtClean="0">
                <a:solidFill>
                  <a:schemeClr val="tx1"/>
                </a:solidFill>
              </a:rPr>
              <a:t>Browser dapat mengembalikan daftar direktori jika tidak ada file index.html dan dapat membuka konten yang seharusnya tidak dapat diakses</a:t>
            </a:r>
            <a:r>
              <a:rPr lang="en-ID" sz="2400" dirty="0" smtClean="0">
                <a:solidFill>
                  <a:schemeClr val="tx1"/>
                </a:solidFill>
              </a:rPr>
              <a:t>.</a:t>
            </a:r>
            <a:endParaRPr lang="en-US" sz="2400" dirty="0" smtClean="0">
              <a:solidFill>
                <a:schemeClr val="tx1"/>
              </a:solidFill>
            </a:endParaRPr>
          </a:p>
        </p:txBody>
      </p:sp>
      <p:sp>
        <p:nvSpPr>
          <p:cNvPr id="4" name="Date Placeholder 3"/>
          <p:cNvSpPr>
            <a:spLocks noGrp="1"/>
          </p:cNvSpPr>
          <p:nvPr>
            <p:ph type="dt" sz="half" idx="10"/>
          </p:nvPr>
        </p:nvSpPr>
        <p:spPr/>
        <p:txBody>
          <a:bodyPr/>
          <a:lstStyle/>
          <a:p>
            <a:fld id="{C5D675ED-C472-4DE1-A777-4C4617B6327E}"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61</a:t>
            </a:fld>
            <a:endParaRPr lang="id-ID" dirty="0"/>
          </a:p>
        </p:txBody>
      </p:sp>
    </p:spTree>
    <p:extLst>
      <p:ext uri="{BB962C8B-B14F-4D97-AF65-F5344CB8AC3E}">
        <p14:creationId xmlns:p14="http://schemas.microsoft.com/office/powerpoint/2010/main" val="1448602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Authorization Attacks</a:t>
            </a:r>
          </a:p>
        </p:txBody>
      </p:sp>
      <p:sp>
        <p:nvSpPr>
          <p:cNvPr id="3" name="Content Placeholder 2"/>
          <p:cNvSpPr>
            <a:spLocks noGrp="1"/>
          </p:cNvSpPr>
          <p:nvPr>
            <p:ph idx="1"/>
          </p:nvPr>
        </p:nvSpPr>
        <p:spPr/>
        <p:txBody>
          <a:bodyPr anchor="ctr">
            <a:normAutofit lnSpcReduction="10000"/>
          </a:bodyPr>
          <a:lstStyle/>
          <a:p>
            <a:pPr marL="0" indent="0" algn="just">
              <a:lnSpc>
                <a:spcPct val="150000"/>
              </a:lnSpc>
              <a:buNone/>
            </a:pPr>
            <a:r>
              <a:rPr lang="en-US" sz="2400" b="1" dirty="0" err="1" smtClean="0">
                <a:solidFill>
                  <a:schemeClr val="tx1"/>
                </a:solidFill>
                <a:latin typeface="+mj-lt"/>
              </a:rPr>
              <a:t>Manipulasi</a:t>
            </a:r>
            <a:r>
              <a:rPr lang="en-US" sz="2400" b="1" dirty="0" smtClean="0">
                <a:solidFill>
                  <a:schemeClr val="tx1"/>
                </a:solidFill>
                <a:latin typeface="+mj-lt"/>
              </a:rPr>
              <a:t> parameter </a:t>
            </a:r>
          </a:p>
          <a:p>
            <a:pPr lvl="1" algn="just">
              <a:lnSpc>
                <a:spcPct val="150000"/>
              </a:lnSpc>
              <a:buFont typeface="Wingdings" pitchFamily="2" charset="2"/>
              <a:buChar char="ü"/>
            </a:pPr>
            <a:r>
              <a:rPr lang="id-ID" sz="2400" dirty="0" smtClean="0">
                <a:solidFill>
                  <a:schemeClr val="tx1"/>
                </a:solidFill>
                <a:latin typeface="+mj-lt"/>
              </a:rPr>
              <a:t>Sumber</a:t>
            </a:r>
            <a:r>
              <a:rPr lang="en-ID" sz="2400" dirty="0" smtClean="0">
                <a:solidFill>
                  <a:schemeClr val="tx1"/>
                </a:solidFill>
                <a:latin typeface="+mj-lt"/>
              </a:rPr>
              <a:t> </a:t>
            </a:r>
            <a:r>
              <a:rPr lang="id-ID" sz="2400" dirty="0" smtClean="0">
                <a:solidFill>
                  <a:schemeClr val="tx1"/>
                </a:solidFill>
                <a:latin typeface="+mj-lt"/>
              </a:rPr>
              <a:t>yang dapat diakses ditentukan oleh parameter ke kueri</a:t>
            </a:r>
            <a:r>
              <a:rPr lang="en-ID" sz="2400" dirty="0" smtClean="0">
                <a:solidFill>
                  <a:schemeClr val="tx1"/>
                </a:solidFill>
                <a:latin typeface="+mj-lt"/>
              </a:rPr>
              <a:t>.</a:t>
            </a:r>
            <a:r>
              <a:rPr lang="id-ID" sz="2400" dirty="0" smtClean="0">
                <a:solidFill>
                  <a:schemeClr val="tx1"/>
                </a:solidFill>
                <a:latin typeface="+mj-lt"/>
              </a:rPr>
              <a:t> </a:t>
            </a:r>
            <a:endParaRPr lang="en-ID" sz="2400" dirty="0" smtClean="0">
              <a:solidFill>
                <a:schemeClr val="tx1"/>
              </a:solidFill>
              <a:latin typeface="+mj-lt"/>
            </a:endParaRPr>
          </a:p>
          <a:p>
            <a:pPr lvl="1" algn="just">
              <a:lnSpc>
                <a:spcPct val="150000"/>
              </a:lnSpc>
              <a:buFont typeface="Wingdings" pitchFamily="2" charset="2"/>
              <a:buChar char="ü"/>
            </a:pPr>
            <a:r>
              <a:rPr lang="id-ID" sz="2400" dirty="0" smtClean="0">
                <a:solidFill>
                  <a:schemeClr val="tx1"/>
                </a:solidFill>
                <a:latin typeface="+mj-lt"/>
              </a:rPr>
              <a:t>Jika informasi diterima, seseorang dapat dengan mudah memodifikasi parameter permintaan yang sah untuk mengakses informasi tambahan</a:t>
            </a:r>
            <a:r>
              <a:rPr lang="en-ID" sz="2400" dirty="0" smtClean="0">
                <a:solidFill>
                  <a:schemeClr val="tx1"/>
                </a:solidFill>
                <a:latin typeface="+mj-lt"/>
              </a:rPr>
              <a:t>.</a:t>
            </a:r>
          </a:p>
          <a:p>
            <a:pPr lvl="2" algn="just">
              <a:lnSpc>
                <a:spcPct val="150000"/>
              </a:lnSpc>
            </a:pPr>
            <a:r>
              <a:rPr lang="en-US" sz="2400" dirty="0">
                <a:solidFill>
                  <a:schemeClr val="tx1"/>
                </a:solidFill>
                <a:latin typeface="+mj-lt"/>
                <a:cs typeface="Consolas"/>
              </a:rPr>
              <a:t>GET /</a:t>
            </a:r>
            <a:r>
              <a:rPr lang="en-US" sz="2400" dirty="0" err="1">
                <a:solidFill>
                  <a:schemeClr val="tx1"/>
                </a:solidFill>
                <a:latin typeface="+mj-lt"/>
                <a:cs typeface="Consolas"/>
              </a:rPr>
              <a:t>cgi</a:t>
            </a:r>
            <a:r>
              <a:rPr lang="en-US" sz="2400" dirty="0">
                <a:solidFill>
                  <a:schemeClr val="tx1"/>
                </a:solidFill>
                <a:latin typeface="+mj-lt"/>
                <a:cs typeface="Consolas"/>
              </a:rPr>
              <a:t>-bin/</a:t>
            </a:r>
            <a:r>
              <a:rPr lang="en-US" sz="2400" dirty="0" err="1">
                <a:solidFill>
                  <a:schemeClr val="tx1"/>
                </a:solidFill>
                <a:latin typeface="+mj-lt"/>
                <a:cs typeface="Consolas"/>
              </a:rPr>
              <a:t>profile?userid</a:t>
            </a:r>
            <a:r>
              <a:rPr lang="en-US" sz="2400" dirty="0">
                <a:solidFill>
                  <a:schemeClr val="tx1"/>
                </a:solidFill>
                <a:latin typeface="+mj-lt"/>
                <a:cs typeface="Consolas"/>
              </a:rPr>
              <a:t>=1229&amp;type=medical</a:t>
            </a:r>
          </a:p>
          <a:p>
            <a:pPr lvl="2" algn="just">
              <a:lnSpc>
                <a:spcPct val="150000"/>
              </a:lnSpc>
            </a:pPr>
            <a:r>
              <a:rPr lang="en-US" sz="2400" dirty="0">
                <a:solidFill>
                  <a:schemeClr val="tx1"/>
                </a:solidFill>
                <a:latin typeface="+mj-lt"/>
                <a:cs typeface="Consolas"/>
              </a:rPr>
              <a:t>GET /</a:t>
            </a:r>
            <a:r>
              <a:rPr lang="en-US" sz="2400" dirty="0" err="1" smtClean="0">
                <a:solidFill>
                  <a:schemeClr val="tx1"/>
                </a:solidFill>
                <a:latin typeface="+mj-lt"/>
                <a:cs typeface="Consolas"/>
              </a:rPr>
              <a:t>cgi</a:t>
            </a:r>
            <a:r>
              <a:rPr lang="en-US" sz="2400" dirty="0" smtClean="0">
                <a:solidFill>
                  <a:schemeClr val="tx1"/>
                </a:solidFill>
                <a:latin typeface="+mj-lt"/>
                <a:cs typeface="Consolas"/>
              </a:rPr>
              <a:t>-bin/</a:t>
            </a:r>
            <a:r>
              <a:rPr lang="en-US" sz="2400" dirty="0" err="1" smtClean="0">
                <a:solidFill>
                  <a:schemeClr val="tx1"/>
                </a:solidFill>
                <a:latin typeface="+mj-lt"/>
                <a:cs typeface="Consolas"/>
              </a:rPr>
              <a:t>profile?userid</a:t>
            </a:r>
            <a:r>
              <a:rPr lang="en-US" sz="2400" dirty="0" smtClean="0">
                <a:solidFill>
                  <a:schemeClr val="tx1"/>
                </a:solidFill>
                <a:latin typeface="+mj-lt"/>
                <a:cs typeface="Consolas"/>
              </a:rPr>
              <a:t>=1230&amp;type=medical</a:t>
            </a:r>
            <a:endParaRPr lang="en-US" sz="2400" dirty="0">
              <a:solidFill>
                <a:schemeClr val="tx1"/>
              </a:solidFill>
              <a:latin typeface="+mj-lt"/>
              <a:cs typeface="Consolas"/>
            </a:endParaRPr>
          </a:p>
        </p:txBody>
      </p:sp>
      <p:sp>
        <p:nvSpPr>
          <p:cNvPr id="4" name="Date Placeholder 3"/>
          <p:cNvSpPr>
            <a:spLocks noGrp="1"/>
          </p:cNvSpPr>
          <p:nvPr>
            <p:ph type="dt" sz="half" idx="10"/>
          </p:nvPr>
        </p:nvSpPr>
        <p:spPr/>
        <p:txBody>
          <a:bodyPr/>
          <a:lstStyle/>
          <a:p>
            <a:fld id="{818EB432-F0FB-41EB-BEAA-98A3F14F440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62</a:t>
            </a:fld>
            <a:endParaRPr lang="id-ID" dirty="0"/>
          </a:p>
        </p:txBody>
      </p:sp>
    </p:spTree>
    <p:extLst>
      <p:ext uri="{BB962C8B-B14F-4D97-AF65-F5344CB8AC3E}">
        <p14:creationId xmlns:p14="http://schemas.microsoft.com/office/powerpoint/2010/main" val="37515900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Authorization Attacks</a:t>
            </a:r>
          </a:p>
        </p:txBody>
      </p:sp>
      <p:sp>
        <p:nvSpPr>
          <p:cNvPr id="3" name="Content Placeholder 2"/>
          <p:cNvSpPr>
            <a:spLocks noGrp="1"/>
          </p:cNvSpPr>
          <p:nvPr>
            <p:ph idx="1"/>
          </p:nvPr>
        </p:nvSpPr>
        <p:spPr/>
        <p:txBody>
          <a:bodyPr anchor="ctr">
            <a:normAutofit/>
          </a:bodyPr>
          <a:lstStyle/>
          <a:p>
            <a:pPr marL="0" indent="0" algn="just">
              <a:lnSpc>
                <a:spcPct val="150000"/>
              </a:lnSpc>
              <a:buNone/>
            </a:pPr>
            <a:r>
              <a:rPr lang="en-US" sz="2400" b="1" dirty="0" err="1" smtClean="0">
                <a:solidFill>
                  <a:schemeClr val="tx1"/>
                </a:solidFill>
                <a:latin typeface="+mj-lt"/>
              </a:rPr>
              <a:t>Pembuatan</a:t>
            </a:r>
            <a:r>
              <a:rPr lang="en-US" sz="2400" b="1" dirty="0" smtClean="0">
                <a:solidFill>
                  <a:schemeClr val="tx1"/>
                </a:solidFill>
                <a:latin typeface="+mj-lt"/>
              </a:rPr>
              <a:t> Parameter </a:t>
            </a:r>
          </a:p>
          <a:p>
            <a:pPr lvl="1" algn="just">
              <a:lnSpc>
                <a:spcPct val="150000"/>
              </a:lnSpc>
              <a:buFont typeface="Wingdings" pitchFamily="2" charset="2"/>
              <a:buChar char="ü"/>
            </a:pPr>
            <a:r>
              <a:rPr lang="id-ID" sz="2400" dirty="0" smtClean="0">
                <a:solidFill>
                  <a:schemeClr val="tx1"/>
                </a:solidFill>
                <a:latin typeface="+mj-lt"/>
              </a:rPr>
              <a:t>Jika </a:t>
            </a:r>
            <a:r>
              <a:rPr lang="id-ID" sz="2400" dirty="0">
                <a:solidFill>
                  <a:schemeClr val="tx1"/>
                </a:solidFill>
                <a:latin typeface="+mj-lt"/>
              </a:rPr>
              <a:t>parameter dari URL diimpor ke dalam aplikasi, dapat digunakan untuk mengubah </a:t>
            </a:r>
            <a:r>
              <a:rPr lang="id-ID" sz="2400" dirty="0" smtClean="0">
                <a:solidFill>
                  <a:schemeClr val="tx1"/>
                </a:solidFill>
                <a:latin typeface="+mj-lt"/>
              </a:rPr>
              <a:t>perilaku</a:t>
            </a:r>
            <a:r>
              <a:rPr lang="en-ID" sz="2400" dirty="0" smtClean="0">
                <a:solidFill>
                  <a:schemeClr val="tx1"/>
                </a:solidFill>
                <a:latin typeface="+mj-lt"/>
              </a:rPr>
              <a:t>.</a:t>
            </a:r>
          </a:p>
          <a:p>
            <a:pPr marL="457200" lvl="1" indent="0" algn="just">
              <a:lnSpc>
                <a:spcPct val="150000"/>
              </a:lnSpc>
              <a:buNone/>
            </a:pPr>
            <a:r>
              <a:rPr lang="en-US" sz="2400" dirty="0" smtClean="0">
                <a:solidFill>
                  <a:schemeClr val="tx1"/>
                </a:solidFill>
                <a:latin typeface="+mj-lt"/>
                <a:cs typeface="Consolas"/>
              </a:rPr>
              <a:t>GET/</a:t>
            </a:r>
            <a:r>
              <a:rPr lang="en-US" sz="2400" dirty="0" err="1" smtClean="0">
                <a:solidFill>
                  <a:schemeClr val="tx1"/>
                </a:solidFill>
                <a:latin typeface="+mj-lt"/>
                <a:cs typeface="Consolas"/>
              </a:rPr>
              <a:t>cgi</a:t>
            </a:r>
            <a:r>
              <a:rPr lang="en-US" sz="2400" dirty="0" smtClean="0">
                <a:solidFill>
                  <a:schemeClr val="tx1"/>
                </a:solidFill>
                <a:latin typeface="+mj-lt"/>
                <a:cs typeface="Consolas"/>
              </a:rPr>
              <a:t>-bin/</a:t>
            </a:r>
            <a:r>
              <a:rPr lang="en-US" sz="2400" dirty="0" err="1" smtClean="0">
                <a:solidFill>
                  <a:schemeClr val="tx1"/>
                </a:solidFill>
                <a:latin typeface="+mj-lt"/>
                <a:cs typeface="Consolas"/>
              </a:rPr>
              <a:t>profile?userid</a:t>
            </a:r>
            <a:r>
              <a:rPr lang="en-US" sz="2400" dirty="0" smtClean="0">
                <a:solidFill>
                  <a:schemeClr val="tx1"/>
                </a:solidFill>
                <a:latin typeface="+mj-lt"/>
                <a:cs typeface="Consolas"/>
              </a:rPr>
              <a:t>=1229&amp;type=medical&amp; admin=1</a:t>
            </a:r>
            <a:endParaRPr lang="en-US" sz="2400" dirty="0">
              <a:solidFill>
                <a:schemeClr val="tx1"/>
              </a:solidFill>
              <a:latin typeface="+mj-lt"/>
              <a:cs typeface="Consolas"/>
            </a:endParaRPr>
          </a:p>
          <a:p>
            <a:pPr marL="914400" lvl="2" indent="0" algn="just">
              <a:buNone/>
            </a:pPr>
            <a:endParaRPr lang="en-US" sz="2400" dirty="0">
              <a:solidFill>
                <a:schemeClr val="tx1"/>
              </a:solidFill>
              <a:latin typeface="+mj-lt"/>
            </a:endParaRPr>
          </a:p>
        </p:txBody>
      </p:sp>
      <p:sp>
        <p:nvSpPr>
          <p:cNvPr id="4" name="Date Placeholder 3"/>
          <p:cNvSpPr>
            <a:spLocks noGrp="1"/>
          </p:cNvSpPr>
          <p:nvPr>
            <p:ph type="dt" sz="half" idx="10"/>
          </p:nvPr>
        </p:nvSpPr>
        <p:spPr/>
        <p:txBody>
          <a:bodyPr/>
          <a:lstStyle/>
          <a:p>
            <a:fld id="{4BC02549-94D5-4809-A60A-F8ED94EFFD5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63</a:t>
            </a:fld>
            <a:endParaRPr lang="id-ID" dirty="0"/>
          </a:p>
        </p:txBody>
      </p:sp>
    </p:spTree>
    <p:extLst>
      <p:ext uri="{BB962C8B-B14F-4D97-AF65-F5344CB8AC3E}">
        <p14:creationId xmlns:p14="http://schemas.microsoft.com/office/powerpoint/2010/main" val="37726840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831" y="586957"/>
            <a:ext cx="7347283" cy="854074"/>
          </a:xfrm>
        </p:spPr>
        <p:txBody>
          <a:bodyPr/>
          <a:lstStyle/>
          <a:p>
            <a:r>
              <a:rPr lang="en-US" b="1" dirty="0"/>
              <a:t>Summary</a:t>
            </a:r>
          </a:p>
        </p:txBody>
      </p:sp>
      <p:sp>
        <p:nvSpPr>
          <p:cNvPr id="3" name="Content Placeholder 2"/>
          <p:cNvSpPr>
            <a:spLocks noGrp="1"/>
          </p:cNvSpPr>
          <p:nvPr>
            <p:ph idx="1"/>
          </p:nvPr>
        </p:nvSpPr>
        <p:spPr/>
        <p:txBody>
          <a:bodyPr anchor="ctr">
            <a:normAutofit/>
          </a:bodyPr>
          <a:lstStyle/>
          <a:p>
            <a:pPr marL="0" indent="0">
              <a:lnSpc>
                <a:spcPct val="150000"/>
              </a:lnSpc>
              <a:buNone/>
            </a:pPr>
            <a:r>
              <a:rPr lang="id-ID" sz="2400" dirty="0">
                <a:solidFill>
                  <a:schemeClr val="tx1"/>
                </a:solidFill>
              </a:rPr>
              <a:t>Serangan terhadap </a:t>
            </a:r>
            <a:r>
              <a:rPr lang="en-US" sz="2400" dirty="0">
                <a:solidFill>
                  <a:schemeClr val="tx1"/>
                </a:solidFill>
              </a:rPr>
              <a:t>Authentication </a:t>
            </a:r>
            <a:r>
              <a:rPr lang="en-US" sz="2400" dirty="0" err="1" smtClean="0">
                <a:solidFill>
                  <a:schemeClr val="tx1"/>
                </a:solidFill>
              </a:rPr>
              <a:t>dan</a:t>
            </a:r>
            <a:r>
              <a:rPr lang="en-US" sz="2400" dirty="0" smtClean="0">
                <a:solidFill>
                  <a:schemeClr val="tx1"/>
                </a:solidFill>
              </a:rPr>
              <a:t> Authorization</a:t>
            </a:r>
            <a:r>
              <a:rPr lang="id-ID" sz="2400" dirty="0" smtClean="0">
                <a:solidFill>
                  <a:schemeClr val="tx1"/>
                </a:solidFill>
              </a:rPr>
              <a:t> </a:t>
            </a:r>
            <a:r>
              <a:rPr lang="id-ID" sz="2400" dirty="0">
                <a:solidFill>
                  <a:schemeClr val="tx1"/>
                </a:solidFill>
              </a:rPr>
              <a:t>memungkinkan seseorang </a:t>
            </a:r>
            <a:r>
              <a:rPr lang="id-ID" sz="2400" dirty="0" smtClean="0">
                <a:solidFill>
                  <a:schemeClr val="tx1"/>
                </a:solidFill>
              </a:rPr>
              <a:t>untuk</a:t>
            </a:r>
            <a:r>
              <a:rPr lang="en-ID" sz="2400" dirty="0" smtClean="0">
                <a:solidFill>
                  <a:schemeClr val="tx1"/>
                </a:solidFill>
              </a:rPr>
              <a:t> </a:t>
            </a:r>
            <a:r>
              <a:rPr lang="en-ID" sz="2400" dirty="0" err="1" smtClean="0">
                <a:solidFill>
                  <a:schemeClr val="tx1"/>
                </a:solidFill>
              </a:rPr>
              <a:t>memanipulasi</a:t>
            </a:r>
            <a:r>
              <a:rPr lang="en-ID" sz="2400" dirty="0" smtClean="0">
                <a:solidFill>
                  <a:schemeClr val="tx1"/>
                </a:solidFill>
              </a:rPr>
              <a:t> </a:t>
            </a:r>
            <a:r>
              <a:rPr lang="id-ID" sz="2400" dirty="0" smtClean="0">
                <a:solidFill>
                  <a:schemeClr val="tx1"/>
                </a:solidFill>
              </a:rPr>
              <a:t> aplikasi web</a:t>
            </a:r>
            <a:r>
              <a:rPr lang="en-ID" sz="2400" dirty="0" smtClean="0">
                <a:solidFill>
                  <a:schemeClr val="tx1"/>
                </a:solidFill>
              </a:rPr>
              <a:t>.</a:t>
            </a:r>
          </a:p>
          <a:p>
            <a:pPr lvl="1">
              <a:lnSpc>
                <a:spcPct val="150000"/>
              </a:lnSpc>
              <a:buFont typeface="Wingdings" pitchFamily="2" charset="2"/>
              <a:buChar char="ü"/>
            </a:pPr>
            <a:r>
              <a:rPr lang="en-ID" sz="2400" dirty="0" smtClean="0">
                <a:solidFill>
                  <a:schemeClr val="tx1"/>
                </a:solidFill>
              </a:rPr>
              <a:t>Thinking that you're someone else</a:t>
            </a:r>
          </a:p>
          <a:p>
            <a:pPr lvl="1">
              <a:lnSpc>
                <a:spcPct val="150000"/>
              </a:lnSpc>
              <a:buFont typeface="Wingdings" pitchFamily="2" charset="2"/>
              <a:buChar char="ü"/>
            </a:pPr>
            <a:r>
              <a:rPr lang="en-ID" sz="2400" dirty="0" smtClean="0">
                <a:solidFill>
                  <a:schemeClr val="tx1"/>
                </a:solidFill>
              </a:rPr>
              <a:t>Giving you access to something that you shouldn't</a:t>
            </a:r>
          </a:p>
          <a:p>
            <a:pPr marL="457200" lvl="1" indent="0">
              <a:lnSpc>
                <a:spcPct val="150000"/>
              </a:lnSpc>
              <a:buNone/>
            </a:pPr>
            <a:endParaRPr lang="en-US" sz="2400" dirty="0">
              <a:solidFill>
                <a:schemeClr val="tx1"/>
              </a:solidFill>
            </a:endParaRPr>
          </a:p>
        </p:txBody>
      </p:sp>
      <p:sp>
        <p:nvSpPr>
          <p:cNvPr id="4" name="Date Placeholder 3"/>
          <p:cNvSpPr>
            <a:spLocks noGrp="1"/>
          </p:cNvSpPr>
          <p:nvPr>
            <p:ph type="dt" sz="half" idx="10"/>
          </p:nvPr>
        </p:nvSpPr>
        <p:spPr/>
        <p:txBody>
          <a:bodyPr/>
          <a:lstStyle/>
          <a:p>
            <a:fld id="{3A23C633-B224-4632-8702-0A27C3637A2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64</a:t>
            </a:fld>
            <a:endParaRPr lang="id-ID" dirty="0"/>
          </a:p>
        </p:txBody>
      </p:sp>
    </p:spTree>
    <p:extLst>
      <p:ext uri="{BB962C8B-B14F-4D97-AF65-F5344CB8AC3E}">
        <p14:creationId xmlns:p14="http://schemas.microsoft.com/office/powerpoint/2010/main" val="38587597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305" y="526800"/>
            <a:ext cx="7347283" cy="854074"/>
          </a:xfrm>
        </p:spPr>
        <p:txBody>
          <a:bodyPr>
            <a:normAutofit fontScale="90000"/>
          </a:bodyPr>
          <a:lstStyle/>
          <a:p>
            <a:r>
              <a:rPr lang="en-ID" b="1" dirty="0" err="1" smtClean="0"/>
              <a:t>Dampak</a:t>
            </a:r>
            <a:r>
              <a:rPr lang="en-ID" b="1" dirty="0" smtClean="0"/>
              <a:t> Dari </a:t>
            </a:r>
            <a:r>
              <a:rPr lang="en-US" b="1" dirty="0" smtClean="0"/>
              <a:t>Denial Of </a:t>
            </a:r>
            <a:r>
              <a:rPr lang="en-US" b="1" dirty="0" err="1" smtClean="0"/>
              <a:t>Sevice</a:t>
            </a:r>
            <a:r>
              <a:rPr lang="en-ID" b="1" dirty="0" smtClean="0"/>
              <a:t> Attacks</a:t>
            </a:r>
            <a:endParaRPr lang="en-US" b="1" dirty="0"/>
          </a:p>
        </p:txBody>
      </p:sp>
      <p:sp>
        <p:nvSpPr>
          <p:cNvPr id="3" name="Content Placeholder 2"/>
          <p:cNvSpPr>
            <a:spLocks noGrp="1"/>
          </p:cNvSpPr>
          <p:nvPr>
            <p:ph idx="1"/>
          </p:nvPr>
        </p:nvSpPr>
        <p:spPr/>
        <p:txBody>
          <a:bodyPr anchor="ctr">
            <a:normAutofit/>
          </a:bodyPr>
          <a:lstStyle/>
          <a:p>
            <a:pPr algn="just">
              <a:lnSpc>
                <a:spcPct val="150000"/>
              </a:lnSpc>
            </a:pPr>
            <a:r>
              <a:rPr lang="en-US" sz="2400" dirty="0" err="1">
                <a:solidFill>
                  <a:schemeClr val="tx1"/>
                </a:solidFill>
              </a:rPr>
              <a:t>Menghabiskan</a:t>
            </a:r>
            <a:r>
              <a:rPr lang="en-US" sz="2400" dirty="0">
                <a:solidFill>
                  <a:schemeClr val="tx1"/>
                </a:solidFill>
              </a:rPr>
              <a:t> </a:t>
            </a:r>
            <a:r>
              <a:rPr lang="en-US" sz="2400" i="1" dirty="0">
                <a:solidFill>
                  <a:schemeClr val="tx1"/>
                </a:solidFill>
              </a:rPr>
              <a:t>Resources</a:t>
            </a:r>
            <a:r>
              <a:rPr lang="en-US" sz="2400" dirty="0">
                <a:solidFill>
                  <a:schemeClr val="tx1"/>
                </a:solidFill>
              </a:rPr>
              <a:t> (</a:t>
            </a:r>
            <a:r>
              <a:rPr lang="en-US" sz="2400" dirty="0" err="1">
                <a:solidFill>
                  <a:schemeClr val="tx1"/>
                </a:solidFill>
              </a:rPr>
              <a:t>sumber</a:t>
            </a:r>
            <a:r>
              <a:rPr lang="en-US" sz="2400" dirty="0" smtClean="0">
                <a:solidFill>
                  <a:schemeClr val="tx1"/>
                </a:solidFill>
              </a:rPr>
              <a:t>)</a:t>
            </a:r>
          </a:p>
          <a:p>
            <a:pPr algn="just">
              <a:lnSpc>
                <a:spcPct val="150000"/>
              </a:lnSpc>
            </a:pPr>
            <a:r>
              <a:rPr lang="en-US" sz="2400" dirty="0" err="1">
                <a:solidFill>
                  <a:schemeClr val="tx1"/>
                </a:solidFill>
              </a:rPr>
              <a:t>Merusak</a:t>
            </a:r>
            <a:r>
              <a:rPr lang="en-US" sz="2400" dirty="0">
                <a:solidFill>
                  <a:schemeClr val="tx1"/>
                </a:solidFill>
              </a:rPr>
              <a:t> </a:t>
            </a:r>
            <a:r>
              <a:rPr lang="en-US" sz="2400" dirty="0" err="1">
                <a:solidFill>
                  <a:schemeClr val="tx1"/>
                </a:solidFill>
              </a:rPr>
              <a:t>atau</a:t>
            </a:r>
            <a:r>
              <a:rPr lang="en-US" sz="2400" dirty="0">
                <a:solidFill>
                  <a:schemeClr val="tx1"/>
                </a:solidFill>
              </a:rPr>
              <a:t> </a:t>
            </a:r>
            <a:r>
              <a:rPr lang="en-US" sz="2400" dirty="0" err="1">
                <a:solidFill>
                  <a:schemeClr val="tx1"/>
                </a:solidFill>
              </a:rPr>
              <a:t>mengubah</a:t>
            </a:r>
            <a:r>
              <a:rPr lang="en-US" sz="2400" dirty="0">
                <a:solidFill>
                  <a:schemeClr val="tx1"/>
                </a:solidFill>
              </a:rPr>
              <a:t> </a:t>
            </a:r>
            <a:r>
              <a:rPr lang="en-US" sz="2400" dirty="0" err="1">
                <a:solidFill>
                  <a:schemeClr val="tx1"/>
                </a:solidFill>
              </a:rPr>
              <a:t>informasi</a:t>
            </a:r>
            <a:r>
              <a:rPr lang="en-US" sz="2400" dirty="0">
                <a:solidFill>
                  <a:schemeClr val="tx1"/>
                </a:solidFill>
              </a:rPr>
              <a:t> </a:t>
            </a:r>
            <a:r>
              <a:rPr lang="en-US" sz="2400" dirty="0" err="1">
                <a:solidFill>
                  <a:schemeClr val="tx1"/>
                </a:solidFill>
              </a:rPr>
              <a:t>konfigurasi</a:t>
            </a:r>
            <a:r>
              <a:rPr lang="en-US" sz="2400" dirty="0">
                <a:solidFill>
                  <a:schemeClr val="tx1"/>
                </a:solidFill>
              </a:rPr>
              <a:t> (</a:t>
            </a:r>
            <a:r>
              <a:rPr lang="en-US" sz="2400" i="1" dirty="0">
                <a:solidFill>
                  <a:schemeClr val="tx1"/>
                </a:solidFill>
              </a:rPr>
              <a:t>destruction or alteration of configuration information</a:t>
            </a:r>
            <a:r>
              <a:rPr lang="en-US" sz="2400" dirty="0" smtClean="0">
                <a:solidFill>
                  <a:schemeClr val="tx1"/>
                </a:solidFill>
              </a:rPr>
              <a:t>)</a:t>
            </a:r>
          </a:p>
          <a:p>
            <a:pPr algn="just">
              <a:lnSpc>
                <a:spcPct val="150000"/>
              </a:lnSpc>
            </a:pPr>
            <a:r>
              <a:rPr lang="en-US" sz="2400" dirty="0" err="1">
                <a:solidFill>
                  <a:schemeClr val="tx1"/>
                </a:solidFill>
              </a:rPr>
              <a:t>Kerusakan</a:t>
            </a:r>
            <a:r>
              <a:rPr lang="en-US" sz="2400" dirty="0">
                <a:solidFill>
                  <a:schemeClr val="tx1"/>
                </a:solidFill>
              </a:rPr>
              <a:t> </a:t>
            </a:r>
            <a:r>
              <a:rPr lang="en-US" sz="2400" dirty="0" err="1">
                <a:solidFill>
                  <a:schemeClr val="tx1"/>
                </a:solidFill>
              </a:rPr>
              <a:t>fisik</a:t>
            </a:r>
            <a:r>
              <a:rPr lang="en-US" sz="2400" dirty="0">
                <a:solidFill>
                  <a:schemeClr val="tx1"/>
                </a:solidFill>
              </a:rPr>
              <a:t> </a:t>
            </a:r>
            <a:r>
              <a:rPr lang="en-US" sz="2400" dirty="0" err="1">
                <a:solidFill>
                  <a:schemeClr val="tx1"/>
                </a:solidFill>
              </a:rPr>
              <a:t>atau</a:t>
            </a:r>
            <a:r>
              <a:rPr lang="en-US" sz="2400" dirty="0">
                <a:solidFill>
                  <a:schemeClr val="tx1"/>
                </a:solidFill>
              </a:rPr>
              <a:t> </a:t>
            </a:r>
            <a:r>
              <a:rPr lang="en-US" sz="2400" dirty="0" err="1">
                <a:solidFill>
                  <a:schemeClr val="tx1"/>
                </a:solidFill>
              </a:rPr>
              <a:t>mengubah</a:t>
            </a:r>
            <a:r>
              <a:rPr lang="en-US" sz="2400" dirty="0">
                <a:solidFill>
                  <a:schemeClr val="tx1"/>
                </a:solidFill>
              </a:rPr>
              <a:t> </a:t>
            </a:r>
            <a:r>
              <a:rPr lang="en-US" sz="2400" dirty="0" err="1">
                <a:solidFill>
                  <a:schemeClr val="tx1"/>
                </a:solidFill>
              </a:rPr>
              <a:t>komponen</a:t>
            </a:r>
            <a:r>
              <a:rPr lang="en-US" sz="2400" dirty="0">
                <a:solidFill>
                  <a:schemeClr val="tx1"/>
                </a:solidFill>
              </a:rPr>
              <a:t> </a:t>
            </a:r>
            <a:r>
              <a:rPr lang="en-US" sz="2400" dirty="0" err="1">
                <a:solidFill>
                  <a:schemeClr val="tx1"/>
                </a:solidFill>
              </a:rPr>
              <a:t>jaringan</a:t>
            </a:r>
            <a:r>
              <a:rPr lang="en-US" sz="2400" dirty="0">
                <a:solidFill>
                  <a:schemeClr val="tx1"/>
                </a:solidFill>
              </a:rPr>
              <a:t> (</a:t>
            </a:r>
            <a:r>
              <a:rPr lang="en-US" sz="2400" i="1" dirty="0">
                <a:solidFill>
                  <a:schemeClr val="tx1"/>
                </a:solidFill>
              </a:rPr>
              <a:t>physical destruction or alteration of network components</a:t>
            </a:r>
            <a:r>
              <a:rPr lang="en-US" sz="2400" dirty="0"/>
              <a:t>) </a:t>
            </a:r>
          </a:p>
        </p:txBody>
      </p:sp>
      <p:sp>
        <p:nvSpPr>
          <p:cNvPr id="4" name="Date Placeholder 3"/>
          <p:cNvSpPr>
            <a:spLocks noGrp="1"/>
          </p:cNvSpPr>
          <p:nvPr>
            <p:ph type="dt" sz="half" idx="10"/>
          </p:nvPr>
        </p:nvSpPr>
        <p:spPr/>
        <p:txBody>
          <a:bodyPr/>
          <a:lstStyle/>
          <a:p>
            <a:fld id="{FE12F34B-5B51-4256-A6FE-FB2D4AE907F7}"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65</a:t>
            </a:fld>
            <a:endParaRPr lang="id-ID" dirty="0"/>
          </a:p>
        </p:txBody>
      </p:sp>
    </p:spTree>
    <p:extLst>
      <p:ext uri="{BB962C8B-B14F-4D97-AF65-F5344CB8AC3E}">
        <p14:creationId xmlns:p14="http://schemas.microsoft.com/office/powerpoint/2010/main" val="6232725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6D8A804-8150-49D1-9E87-044A4D896A5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66</a:t>
            </a:fld>
            <a:endParaRPr lang="id-ID"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86" y="2301554"/>
            <a:ext cx="1891590" cy="1987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195763" y="2141352"/>
            <a:ext cx="6497053" cy="2308324"/>
          </a:xfrm>
          <a:prstGeom prst="rect">
            <a:avLst/>
          </a:prstGeom>
        </p:spPr>
        <p:txBody>
          <a:bodyPr wrap="square">
            <a:spAutoFit/>
          </a:bodyPr>
          <a:lstStyle/>
          <a:p>
            <a:pPr>
              <a:lnSpc>
                <a:spcPct val="150000"/>
              </a:lnSpc>
            </a:pPr>
            <a:r>
              <a:rPr lang="en-US" sz="3200" b="1" dirty="0" smtClean="0"/>
              <a:t>Cara </a:t>
            </a:r>
            <a:r>
              <a:rPr lang="en-US" sz="3200" b="1" dirty="0" err="1" smtClean="0"/>
              <a:t>mengatasi</a:t>
            </a:r>
            <a:r>
              <a:rPr lang="en-US" sz="3200" b="1" dirty="0" smtClean="0"/>
              <a:t> Denial </a:t>
            </a:r>
            <a:r>
              <a:rPr lang="en-US" sz="3200" b="1" dirty="0"/>
              <a:t>of </a:t>
            </a:r>
            <a:r>
              <a:rPr lang="en-US" sz="3200" b="1" dirty="0" err="1"/>
              <a:t>Sevice</a:t>
            </a:r>
            <a:r>
              <a:rPr lang="en-US" sz="3200" b="1" dirty="0"/>
              <a:t> </a:t>
            </a:r>
            <a:r>
              <a:rPr lang="en-US" sz="3200" b="1" dirty="0" err="1"/>
              <a:t>dan</a:t>
            </a:r>
            <a:r>
              <a:rPr lang="en-US" sz="3200" b="1" dirty="0"/>
              <a:t> Authorization and authentication attack</a:t>
            </a:r>
            <a:r>
              <a:rPr lang="en-US" sz="3200" dirty="0"/>
              <a:t>. </a:t>
            </a:r>
          </a:p>
        </p:txBody>
      </p:sp>
    </p:spTree>
    <p:extLst>
      <p:ext uri="{BB962C8B-B14F-4D97-AF65-F5344CB8AC3E}">
        <p14:creationId xmlns:p14="http://schemas.microsoft.com/office/powerpoint/2010/main" val="1681005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2179" y="598989"/>
            <a:ext cx="7347283" cy="854074"/>
          </a:xfrm>
        </p:spPr>
        <p:txBody>
          <a:bodyPr>
            <a:noAutofit/>
          </a:bodyPr>
          <a:lstStyle/>
          <a:p>
            <a:r>
              <a:rPr lang="en-ID" b="1" dirty="0" smtClean="0"/>
              <a:t>Cara </a:t>
            </a:r>
            <a:r>
              <a:rPr lang="en-ID" b="1" dirty="0" err="1" smtClean="0"/>
              <a:t>Mengatasi</a:t>
            </a:r>
            <a:r>
              <a:rPr lang="en-ID" b="1" dirty="0" smtClean="0"/>
              <a:t> </a:t>
            </a:r>
            <a:r>
              <a:rPr lang="en-US" b="1" dirty="0" smtClean="0"/>
              <a:t>Denial Of </a:t>
            </a:r>
            <a:r>
              <a:rPr lang="en-US" b="1" dirty="0" err="1" smtClean="0"/>
              <a:t>Sevice</a:t>
            </a:r>
            <a:r>
              <a:rPr lang="en-US" b="1" dirty="0" smtClean="0"/>
              <a:t> </a:t>
            </a:r>
            <a:r>
              <a:rPr lang="en-ID" b="1" dirty="0" smtClean="0"/>
              <a:t>Attacks</a:t>
            </a:r>
            <a:endParaRPr lang="en-US" b="1" dirty="0"/>
          </a:p>
        </p:txBody>
      </p:sp>
      <p:sp>
        <p:nvSpPr>
          <p:cNvPr id="3" name="Content Placeholder 2"/>
          <p:cNvSpPr>
            <a:spLocks noGrp="1"/>
          </p:cNvSpPr>
          <p:nvPr>
            <p:ph idx="1"/>
          </p:nvPr>
        </p:nvSpPr>
        <p:spPr>
          <a:xfrm>
            <a:off x="148803" y="1644316"/>
            <a:ext cx="8814723" cy="4724400"/>
          </a:xfrm>
        </p:spPr>
        <p:txBody>
          <a:bodyPr anchor="ctr">
            <a:normAutofit/>
          </a:bodyPr>
          <a:lstStyle/>
          <a:p>
            <a:pPr marL="0" indent="0" algn="just">
              <a:lnSpc>
                <a:spcPct val="150000"/>
              </a:lnSpc>
              <a:buNone/>
            </a:pPr>
            <a:r>
              <a:rPr lang="en-US" sz="2400" b="1" dirty="0" err="1">
                <a:solidFill>
                  <a:schemeClr val="tx1"/>
                </a:solidFill>
              </a:rPr>
              <a:t>Melakukan</a:t>
            </a:r>
            <a:r>
              <a:rPr lang="en-US" sz="2400" b="1" dirty="0">
                <a:solidFill>
                  <a:schemeClr val="tx1"/>
                </a:solidFill>
              </a:rPr>
              <a:t> </a:t>
            </a:r>
            <a:r>
              <a:rPr lang="en-US" sz="2400" b="1" dirty="0" err="1">
                <a:solidFill>
                  <a:schemeClr val="tx1"/>
                </a:solidFill>
              </a:rPr>
              <a:t>Identifikasi</a:t>
            </a:r>
            <a:r>
              <a:rPr lang="en-US" sz="2400" b="1" dirty="0">
                <a:solidFill>
                  <a:schemeClr val="tx1"/>
                </a:solidFill>
              </a:rPr>
              <a:t> </a:t>
            </a:r>
            <a:r>
              <a:rPr lang="en-US" sz="2400" b="1" dirty="0" err="1">
                <a:solidFill>
                  <a:schemeClr val="tx1"/>
                </a:solidFill>
              </a:rPr>
              <a:t>Serangan</a:t>
            </a:r>
            <a:r>
              <a:rPr lang="en-US" sz="2400" b="1" dirty="0"/>
              <a:t>:</a:t>
            </a:r>
          </a:p>
          <a:p>
            <a:pPr lvl="1" algn="just">
              <a:lnSpc>
                <a:spcPct val="150000"/>
              </a:lnSpc>
              <a:buFont typeface="Wingdings" pitchFamily="2" charset="2"/>
              <a:buChar char="ü"/>
            </a:pPr>
            <a:r>
              <a:rPr lang="nl-NL" sz="2400" dirty="0">
                <a:solidFill>
                  <a:schemeClr val="tx1"/>
                </a:solidFill>
              </a:rPr>
              <a:t>Ping of death, </a:t>
            </a:r>
            <a:r>
              <a:rPr lang="nl-NL" sz="2400" dirty="0" smtClean="0">
                <a:solidFill>
                  <a:schemeClr val="tx1"/>
                </a:solidFill>
              </a:rPr>
              <a:t>selalu </a:t>
            </a:r>
            <a:r>
              <a:rPr lang="nl-NL" sz="2400" dirty="0">
                <a:solidFill>
                  <a:schemeClr val="tx1"/>
                </a:solidFill>
              </a:rPr>
              <a:t>mengupdate patch guna menutupi </a:t>
            </a:r>
            <a:r>
              <a:rPr lang="nl-NL" sz="2400" dirty="0" smtClean="0">
                <a:solidFill>
                  <a:schemeClr val="tx1"/>
                </a:solidFill>
              </a:rPr>
              <a:t>keamanan </a:t>
            </a:r>
            <a:r>
              <a:rPr lang="nl-NL" sz="2400" dirty="0">
                <a:solidFill>
                  <a:schemeClr val="tx1"/>
                </a:solidFill>
              </a:rPr>
              <a:t>yang ada pada sistem </a:t>
            </a:r>
            <a:r>
              <a:rPr lang="nl-NL" sz="2400" dirty="0" smtClean="0">
                <a:solidFill>
                  <a:schemeClr val="tx1"/>
                </a:solidFill>
              </a:rPr>
              <a:t>operasi.</a:t>
            </a:r>
            <a:endParaRPr lang="en-US" sz="2400" dirty="0">
              <a:solidFill>
                <a:schemeClr val="tx1"/>
              </a:solidFill>
            </a:endParaRPr>
          </a:p>
          <a:p>
            <a:pPr lvl="1" algn="just">
              <a:lnSpc>
                <a:spcPct val="150000"/>
              </a:lnSpc>
              <a:buFont typeface="Wingdings" pitchFamily="2" charset="2"/>
              <a:buChar char="ü"/>
            </a:pPr>
            <a:r>
              <a:rPr lang="en-US" sz="2400" dirty="0" err="1">
                <a:solidFill>
                  <a:schemeClr val="tx1"/>
                </a:solidFill>
              </a:rPr>
              <a:t>Syn</a:t>
            </a:r>
            <a:r>
              <a:rPr lang="en-US" sz="2400" dirty="0">
                <a:solidFill>
                  <a:schemeClr val="tx1"/>
                </a:solidFill>
              </a:rPr>
              <a:t> Flooding, </a:t>
            </a:r>
            <a:r>
              <a:rPr lang="en-US" sz="2400" dirty="0" err="1">
                <a:solidFill>
                  <a:schemeClr val="tx1"/>
                </a:solidFill>
              </a:rPr>
              <a:t>gunakan</a:t>
            </a:r>
            <a:r>
              <a:rPr lang="en-US" sz="2400" dirty="0">
                <a:solidFill>
                  <a:schemeClr val="tx1"/>
                </a:solidFill>
              </a:rPr>
              <a:t> </a:t>
            </a:r>
            <a:r>
              <a:rPr lang="en-US" sz="2400" dirty="0" err="1">
                <a:solidFill>
                  <a:schemeClr val="tx1"/>
                </a:solidFill>
              </a:rPr>
              <a:t>firewal</a:t>
            </a:r>
            <a:r>
              <a:rPr lang="en-US" sz="2400" dirty="0">
                <a:solidFill>
                  <a:schemeClr val="tx1"/>
                </a:solidFill>
              </a:rPr>
              <a:t> </a:t>
            </a:r>
            <a:r>
              <a:rPr lang="en-US" sz="2400" dirty="0" err="1">
                <a:solidFill>
                  <a:schemeClr val="tx1"/>
                </a:solidFill>
              </a:rPr>
              <a:t>untuk</a:t>
            </a:r>
            <a:r>
              <a:rPr lang="en-US" sz="2400" dirty="0">
                <a:solidFill>
                  <a:schemeClr val="tx1"/>
                </a:solidFill>
              </a:rPr>
              <a:t> </a:t>
            </a:r>
            <a:r>
              <a:rPr lang="en-US" sz="2400" dirty="0" err="1">
                <a:solidFill>
                  <a:schemeClr val="tx1"/>
                </a:solidFill>
              </a:rPr>
              <a:t>tidak</a:t>
            </a:r>
            <a:r>
              <a:rPr lang="en-US" sz="2400" dirty="0">
                <a:solidFill>
                  <a:schemeClr val="tx1"/>
                </a:solidFill>
              </a:rPr>
              <a:t> </a:t>
            </a:r>
            <a:r>
              <a:rPr lang="en-US" sz="2400" dirty="0" err="1">
                <a:solidFill>
                  <a:schemeClr val="tx1"/>
                </a:solidFill>
              </a:rPr>
              <a:t>meneruskan</a:t>
            </a:r>
            <a:r>
              <a:rPr lang="en-US" sz="2400" dirty="0">
                <a:solidFill>
                  <a:schemeClr val="tx1"/>
                </a:solidFill>
              </a:rPr>
              <a:t> </a:t>
            </a:r>
            <a:r>
              <a:rPr lang="en-US" sz="2400" dirty="0" err="1">
                <a:solidFill>
                  <a:schemeClr val="tx1"/>
                </a:solidFill>
              </a:rPr>
              <a:t>paket</a:t>
            </a:r>
            <a:r>
              <a:rPr lang="en-US" sz="2400" dirty="0">
                <a:solidFill>
                  <a:schemeClr val="tx1"/>
                </a:solidFill>
              </a:rPr>
              <a:t> data yang </a:t>
            </a:r>
            <a:r>
              <a:rPr lang="en-US" sz="2400" dirty="0" err="1">
                <a:solidFill>
                  <a:schemeClr val="tx1"/>
                </a:solidFill>
              </a:rPr>
              <a:t>tidak</a:t>
            </a:r>
            <a:r>
              <a:rPr lang="en-US" sz="2400" dirty="0">
                <a:solidFill>
                  <a:schemeClr val="tx1"/>
                </a:solidFill>
              </a:rPr>
              <a:t> </a:t>
            </a:r>
            <a:r>
              <a:rPr lang="en-US" sz="2400" dirty="0" err="1">
                <a:solidFill>
                  <a:schemeClr val="tx1"/>
                </a:solidFill>
              </a:rPr>
              <a:t>diketahui</a:t>
            </a:r>
            <a:r>
              <a:rPr lang="en-US" sz="2400" dirty="0">
                <a:solidFill>
                  <a:schemeClr val="tx1"/>
                </a:solidFill>
              </a:rPr>
              <a:t> </a:t>
            </a:r>
            <a:r>
              <a:rPr lang="en-US" sz="2400" dirty="0" err="1">
                <a:solidFill>
                  <a:schemeClr val="tx1"/>
                </a:solidFill>
              </a:rPr>
              <a:t>dengan</a:t>
            </a:r>
            <a:r>
              <a:rPr lang="en-US" sz="2400" dirty="0">
                <a:solidFill>
                  <a:schemeClr val="tx1"/>
                </a:solidFill>
              </a:rPr>
              <a:t> </a:t>
            </a:r>
            <a:r>
              <a:rPr lang="en-US" sz="2400" dirty="0" err="1">
                <a:solidFill>
                  <a:schemeClr val="tx1"/>
                </a:solidFill>
              </a:rPr>
              <a:t>jelas</a:t>
            </a:r>
            <a:r>
              <a:rPr lang="en-US" sz="2400" dirty="0">
                <a:solidFill>
                  <a:schemeClr val="tx1"/>
                </a:solidFill>
              </a:rPr>
              <a:t> </a:t>
            </a:r>
            <a:r>
              <a:rPr lang="en-US" sz="2400" dirty="0" err="1">
                <a:solidFill>
                  <a:schemeClr val="tx1"/>
                </a:solidFill>
              </a:rPr>
              <a:t>asalnya</a:t>
            </a:r>
            <a:r>
              <a:rPr lang="en-US" sz="2400" dirty="0">
                <a:solidFill>
                  <a:schemeClr val="tx1"/>
                </a:solidFill>
              </a:rPr>
              <a:t>.</a:t>
            </a:r>
          </a:p>
          <a:p>
            <a:pPr lvl="1" algn="just">
              <a:lnSpc>
                <a:spcPct val="150000"/>
              </a:lnSpc>
              <a:buFont typeface="Wingdings" pitchFamily="2" charset="2"/>
              <a:buChar char="ü"/>
            </a:pPr>
            <a:r>
              <a:rPr lang="en-US" sz="2400" dirty="0">
                <a:solidFill>
                  <a:schemeClr val="tx1"/>
                </a:solidFill>
              </a:rPr>
              <a:t>Remote </a:t>
            </a:r>
            <a:r>
              <a:rPr lang="en-US" sz="2400" dirty="0" err="1">
                <a:solidFill>
                  <a:schemeClr val="tx1"/>
                </a:solidFill>
              </a:rPr>
              <a:t>Controled</a:t>
            </a:r>
            <a:r>
              <a:rPr lang="en-US" sz="2400" dirty="0">
                <a:solidFill>
                  <a:schemeClr val="tx1"/>
                </a:solidFill>
              </a:rPr>
              <a:t> Attack, block </a:t>
            </a:r>
            <a:r>
              <a:rPr lang="en-US" sz="2400" dirty="0" err="1">
                <a:solidFill>
                  <a:schemeClr val="tx1"/>
                </a:solidFill>
              </a:rPr>
              <a:t>alamat</a:t>
            </a:r>
            <a:r>
              <a:rPr lang="en-US" sz="2400" dirty="0">
                <a:solidFill>
                  <a:schemeClr val="tx1"/>
                </a:solidFill>
              </a:rPr>
              <a:t> IP </a:t>
            </a:r>
            <a:r>
              <a:rPr lang="en-US" sz="2400" dirty="0" err="1">
                <a:solidFill>
                  <a:schemeClr val="tx1"/>
                </a:solidFill>
              </a:rPr>
              <a:t>dan</a:t>
            </a:r>
            <a:r>
              <a:rPr lang="en-US" sz="2400" dirty="0">
                <a:solidFill>
                  <a:schemeClr val="tx1"/>
                </a:solidFill>
              </a:rPr>
              <a:t> </a:t>
            </a:r>
            <a:r>
              <a:rPr lang="en-US" sz="2400" dirty="0" err="1">
                <a:solidFill>
                  <a:schemeClr val="tx1"/>
                </a:solidFill>
              </a:rPr>
              <a:t>portnya</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E2D9B2B3-95B7-49B9-996D-6944E8E33075}" type="datetime1">
              <a:rPr lang="id-ID" smtClean="0"/>
              <a:t>30/06/2019</a:t>
            </a:fld>
            <a:endParaRPr lang="id-ID" dirty="0"/>
          </a:p>
        </p:txBody>
      </p:sp>
      <p:sp>
        <p:nvSpPr>
          <p:cNvPr id="5" name="Footer Placeholder 4"/>
          <p:cNvSpPr>
            <a:spLocks noGrp="1"/>
          </p:cNvSpPr>
          <p:nvPr>
            <p:ph type="ftr" sz="quarter" idx="11"/>
          </p:nvPr>
        </p:nvSpPr>
        <p:spPr>
          <a:xfrm>
            <a:off x="2318290" y="6399466"/>
            <a:ext cx="4475746" cy="365125"/>
          </a:xfrm>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67</a:t>
            </a:fld>
            <a:endParaRPr lang="id-ID" dirty="0"/>
          </a:p>
        </p:txBody>
      </p:sp>
    </p:spTree>
    <p:extLst>
      <p:ext uri="{BB962C8B-B14F-4D97-AF65-F5344CB8AC3E}">
        <p14:creationId xmlns:p14="http://schemas.microsoft.com/office/powerpoint/2010/main" val="13546790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8116" y="611021"/>
            <a:ext cx="7347283" cy="854074"/>
          </a:xfrm>
        </p:spPr>
        <p:txBody>
          <a:bodyPr>
            <a:noAutofit/>
          </a:bodyPr>
          <a:lstStyle/>
          <a:p>
            <a:r>
              <a:rPr lang="en-ID" b="1" dirty="0" smtClean="0"/>
              <a:t>Cara </a:t>
            </a:r>
            <a:r>
              <a:rPr lang="en-ID" b="1" dirty="0" err="1" smtClean="0"/>
              <a:t>Mengatasi</a:t>
            </a:r>
            <a:r>
              <a:rPr lang="en-ID" b="1" dirty="0" smtClean="0"/>
              <a:t> </a:t>
            </a:r>
            <a:r>
              <a:rPr lang="en-US" b="1" dirty="0" smtClean="0"/>
              <a:t>Denial Of </a:t>
            </a:r>
            <a:r>
              <a:rPr lang="en-US" b="1" dirty="0" err="1" smtClean="0"/>
              <a:t>Sevice</a:t>
            </a:r>
            <a:r>
              <a:rPr lang="en-US" b="1" dirty="0" smtClean="0"/>
              <a:t> </a:t>
            </a:r>
            <a:r>
              <a:rPr lang="en-ID" b="1" dirty="0" smtClean="0"/>
              <a:t>Attacks</a:t>
            </a:r>
            <a:endParaRPr lang="en-US" b="1" dirty="0"/>
          </a:p>
        </p:txBody>
      </p:sp>
      <p:sp>
        <p:nvSpPr>
          <p:cNvPr id="3" name="Content Placeholder 2"/>
          <p:cNvSpPr>
            <a:spLocks noGrp="1"/>
          </p:cNvSpPr>
          <p:nvPr>
            <p:ph idx="1"/>
          </p:nvPr>
        </p:nvSpPr>
        <p:spPr>
          <a:xfrm>
            <a:off x="136771" y="1860885"/>
            <a:ext cx="8814723" cy="4724400"/>
          </a:xfrm>
        </p:spPr>
        <p:txBody>
          <a:bodyPr anchor="ctr">
            <a:normAutofit/>
          </a:bodyPr>
          <a:lstStyle/>
          <a:p>
            <a:pPr marL="0" indent="0" algn="just">
              <a:lnSpc>
                <a:spcPct val="150000"/>
              </a:lnSpc>
              <a:buNone/>
            </a:pPr>
            <a:r>
              <a:rPr lang="en-US" sz="2400" b="1" dirty="0" err="1"/>
              <a:t>Melakukan</a:t>
            </a:r>
            <a:r>
              <a:rPr lang="en-US" sz="2400" b="1" dirty="0"/>
              <a:t> </a:t>
            </a:r>
            <a:r>
              <a:rPr lang="en-US" sz="2400" b="1" dirty="0" err="1"/>
              <a:t>Identifikasi</a:t>
            </a:r>
            <a:r>
              <a:rPr lang="en-US" sz="2400" b="1" dirty="0"/>
              <a:t> </a:t>
            </a:r>
            <a:r>
              <a:rPr lang="en-US" sz="2400" b="1" dirty="0" err="1"/>
              <a:t>Serangan</a:t>
            </a:r>
            <a:r>
              <a:rPr lang="en-US" sz="2400" dirty="0"/>
              <a:t>:</a:t>
            </a:r>
          </a:p>
          <a:p>
            <a:pPr lvl="1" algn="just">
              <a:lnSpc>
                <a:spcPct val="150000"/>
              </a:lnSpc>
              <a:buFont typeface="Wingdings" pitchFamily="2" charset="2"/>
              <a:buChar char="ü"/>
            </a:pPr>
            <a:r>
              <a:rPr lang="en-US" sz="2400" dirty="0">
                <a:solidFill>
                  <a:schemeClr val="tx1"/>
                </a:solidFill>
              </a:rPr>
              <a:t>UDP Flooding, </a:t>
            </a:r>
            <a:r>
              <a:rPr lang="en-US" sz="2400" dirty="0" err="1">
                <a:solidFill>
                  <a:schemeClr val="tx1"/>
                </a:solidFill>
              </a:rPr>
              <a:t>Menolak</a:t>
            </a:r>
            <a:r>
              <a:rPr lang="en-US" sz="2400" dirty="0">
                <a:solidFill>
                  <a:schemeClr val="tx1"/>
                </a:solidFill>
              </a:rPr>
              <a:t> </a:t>
            </a:r>
            <a:r>
              <a:rPr lang="en-US" sz="2400" dirty="0" err="1">
                <a:solidFill>
                  <a:schemeClr val="tx1"/>
                </a:solidFill>
              </a:rPr>
              <a:t>paket</a:t>
            </a:r>
            <a:r>
              <a:rPr lang="en-US" sz="2400" dirty="0">
                <a:solidFill>
                  <a:schemeClr val="tx1"/>
                </a:solidFill>
              </a:rPr>
              <a:t> </a:t>
            </a:r>
            <a:r>
              <a:rPr lang="en-US" sz="2400" dirty="0" err="1">
                <a:solidFill>
                  <a:schemeClr val="tx1"/>
                </a:solidFill>
              </a:rPr>
              <a:t>trafik</a:t>
            </a:r>
            <a:r>
              <a:rPr lang="en-US" sz="2400" dirty="0">
                <a:solidFill>
                  <a:schemeClr val="tx1"/>
                </a:solidFill>
              </a:rPr>
              <a:t> yang </a:t>
            </a:r>
            <a:r>
              <a:rPr lang="en-US" sz="2400" dirty="0" err="1">
                <a:solidFill>
                  <a:schemeClr val="tx1"/>
                </a:solidFill>
              </a:rPr>
              <a:t>datang</a:t>
            </a:r>
            <a:r>
              <a:rPr lang="en-US" sz="2400" dirty="0">
                <a:solidFill>
                  <a:schemeClr val="tx1"/>
                </a:solidFill>
              </a:rPr>
              <a:t> </a:t>
            </a:r>
            <a:r>
              <a:rPr lang="en-US" sz="2400" dirty="0" err="1">
                <a:solidFill>
                  <a:schemeClr val="tx1"/>
                </a:solidFill>
              </a:rPr>
              <a:t>dari</a:t>
            </a:r>
            <a:r>
              <a:rPr lang="en-US" sz="2400" dirty="0">
                <a:solidFill>
                  <a:schemeClr val="tx1"/>
                </a:solidFill>
              </a:rPr>
              <a:t> </a:t>
            </a:r>
            <a:r>
              <a:rPr lang="en-US" sz="2400" dirty="0" err="1">
                <a:solidFill>
                  <a:schemeClr val="tx1"/>
                </a:solidFill>
              </a:rPr>
              <a:t>luar</a:t>
            </a:r>
            <a:r>
              <a:rPr lang="en-US" sz="2400" dirty="0">
                <a:solidFill>
                  <a:schemeClr val="tx1"/>
                </a:solidFill>
              </a:rPr>
              <a:t> </a:t>
            </a:r>
            <a:r>
              <a:rPr lang="en-US" sz="2400" dirty="0" err="1">
                <a:solidFill>
                  <a:schemeClr val="tx1"/>
                </a:solidFill>
              </a:rPr>
              <a:t>jaringan</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mematikan</a:t>
            </a:r>
            <a:r>
              <a:rPr lang="en-US" sz="2400" dirty="0">
                <a:solidFill>
                  <a:schemeClr val="tx1"/>
                </a:solidFill>
              </a:rPr>
              <a:t> </a:t>
            </a:r>
            <a:r>
              <a:rPr lang="en-US" sz="2400" dirty="0" err="1">
                <a:solidFill>
                  <a:schemeClr val="tx1"/>
                </a:solidFill>
              </a:rPr>
              <a:t>semua</a:t>
            </a:r>
            <a:r>
              <a:rPr lang="en-US" sz="2400" dirty="0">
                <a:solidFill>
                  <a:schemeClr val="tx1"/>
                </a:solidFill>
              </a:rPr>
              <a:t> </a:t>
            </a:r>
            <a:r>
              <a:rPr lang="en-US" sz="2400" dirty="0" err="1">
                <a:solidFill>
                  <a:schemeClr val="tx1"/>
                </a:solidFill>
              </a:rPr>
              <a:t>layanan</a:t>
            </a:r>
            <a:r>
              <a:rPr lang="en-US" sz="2400" dirty="0">
                <a:solidFill>
                  <a:schemeClr val="tx1"/>
                </a:solidFill>
              </a:rPr>
              <a:t> UDP.</a:t>
            </a:r>
          </a:p>
          <a:p>
            <a:pPr lvl="1" algn="just">
              <a:lnSpc>
                <a:spcPct val="150000"/>
              </a:lnSpc>
              <a:buFont typeface="Wingdings" pitchFamily="2" charset="2"/>
              <a:buChar char="ü"/>
            </a:pPr>
            <a:r>
              <a:rPr lang="en-US" sz="2400" dirty="0">
                <a:solidFill>
                  <a:schemeClr val="tx1"/>
                </a:solidFill>
              </a:rPr>
              <a:t>Smurf Attack, disable broadcast address </a:t>
            </a:r>
            <a:r>
              <a:rPr lang="en-US" sz="2400" dirty="0" err="1">
                <a:solidFill>
                  <a:schemeClr val="tx1"/>
                </a:solidFill>
              </a:rPr>
              <a:t>pada</a:t>
            </a:r>
            <a:r>
              <a:rPr lang="en-US" sz="2400" dirty="0">
                <a:solidFill>
                  <a:schemeClr val="tx1"/>
                </a:solidFill>
              </a:rPr>
              <a:t> router </a:t>
            </a:r>
            <a:r>
              <a:rPr lang="en-US" sz="2400" dirty="0" err="1">
                <a:solidFill>
                  <a:schemeClr val="tx1"/>
                </a:solidFill>
              </a:rPr>
              <a:t>atau</a:t>
            </a:r>
            <a:r>
              <a:rPr lang="en-US" sz="2400" dirty="0">
                <a:solidFill>
                  <a:schemeClr val="tx1"/>
                </a:solidFill>
              </a:rPr>
              <a:t> filtering </a:t>
            </a:r>
            <a:r>
              <a:rPr lang="en-US" sz="2400" dirty="0" err="1">
                <a:solidFill>
                  <a:schemeClr val="tx1"/>
                </a:solidFill>
              </a:rPr>
              <a:t>permintaan</a:t>
            </a:r>
            <a:r>
              <a:rPr lang="en-US" sz="2400" dirty="0">
                <a:solidFill>
                  <a:schemeClr val="tx1"/>
                </a:solidFill>
              </a:rPr>
              <a:t> ICMP echo request </a:t>
            </a:r>
            <a:r>
              <a:rPr lang="en-US" sz="2400" dirty="0" err="1">
                <a:solidFill>
                  <a:schemeClr val="tx1"/>
                </a:solidFill>
              </a:rPr>
              <a:t>pada</a:t>
            </a:r>
            <a:r>
              <a:rPr lang="en-US" sz="2400" dirty="0">
                <a:solidFill>
                  <a:schemeClr val="tx1"/>
                </a:solidFill>
              </a:rPr>
              <a:t> firewall </a:t>
            </a:r>
            <a:r>
              <a:rPr lang="en-US" sz="2400" dirty="0" err="1">
                <a:solidFill>
                  <a:schemeClr val="tx1"/>
                </a:solidFill>
              </a:rPr>
              <a:t>atau</a:t>
            </a:r>
            <a:r>
              <a:rPr lang="en-US" sz="2400" dirty="0">
                <a:solidFill>
                  <a:schemeClr val="tx1"/>
                </a:solidFill>
              </a:rPr>
              <a:t> </a:t>
            </a:r>
            <a:r>
              <a:rPr lang="en-US" sz="2400" dirty="0" err="1">
                <a:solidFill>
                  <a:schemeClr val="tx1"/>
                </a:solidFill>
              </a:rPr>
              <a:t>juga</a:t>
            </a:r>
            <a:r>
              <a:rPr lang="en-US" sz="2400" dirty="0">
                <a:solidFill>
                  <a:schemeClr val="tx1"/>
                </a:solidFill>
              </a:rPr>
              <a:t> </a:t>
            </a:r>
            <a:r>
              <a:rPr lang="en-US" sz="2400" dirty="0" err="1">
                <a:solidFill>
                  <a:schemeClr val="tx1"/>
                </a:solidFill>
              </a:rPr>
              <a:t>membatasi</a:t>
            </a:r>
            <a:r>
              <a:rPr lang="en-US" sz="2400" dirty="0">
                <a:solidFill>
                  <a:schemeClr val="tx1"/>
                </a:solidFill>
              </a:rPr>
              <a:t> </a:t>
            </a:r>
            <a:r>
              <a:rPr lang="en-US" sz="2400" dirty="0" err="1">
                <a:solidFill>
                  <a:schemeClr val="tx1"/>
                </a:solidFill>
              </a:rPr>
              <a:t>trafik</a:t>
            </a:r>
            <a:r>
              <a:rPr lang="en-US" sz="2400" dirty="0">
                <a:solidFill>
                  <a:schemeClr val="tx1"/>
                </a:solidFill>
              </a:rPr>
              <a:t> ICMP</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F815BF22-1CC8-4793-B6F4-8FC382706CCF}" type="datetime1">
              <a:rPr lang="id-ID" smtClean="0"/>
              <a:t>30/06/2019</a:t>
            </a:fld>
            <a:endParaRPr lang="id-ID" dirty="0"/>
          </a:p>
        </p:txBody>
      </p:sp>
      <p:sp>
        <p:nvSpPr>
          <p:cNvPr id="5" name="Footer Placeholder 4"/>
          <p:cNvSpPr>
            <a:spLocks noGrp="1"/>
          </p:cNvSpPr>
          <p:nvPr>
            <p:ph type="ftr" sz="quarter" idx="11"/>
          </p:nvPr>
        </p:nvSpPr>
        <p:spPr>
          <a:xfrm>
            <a:off x="2318290" y="6399466"/>
            <a:ext cx="4475746" cy="365125"/>
          </a:xfrm>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68</a:t>
            </a:fld>
            <a:endParaRPr lang="id-ID" dirty="0"/>
          </a:p>
        </p:txBody>
      </p:sp>
    </p:spTree>
    <p:extLst>
      <p:ext uri="{BB962C8B-B14F-4D97-AF65-F5344CB8AC3E}">
        <p14:creationId xmlns:p14="http://schemas.microsoft.com/office/powerpoint/2010/main" val="21875934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550863"/>
            <a:ext cx="7347283" cy="854074"/>
          </a:xfrm>
        </p:spPr>
        <p:txBody>
          <a:bodyPr>
            <a:noAutofit/>
          </a:bodyPr>
          <a:lstStyle/>
          <a:p>
            <a:r>
              <a:rPr lang="en-ID" sz="3200" b="1" dirty="0" smtClean="0"/>
              <a:t>Cara </a:t>
            </a:r>
            <a:r>
              <a:rPr lang="en-ID" sz="3200" b="1" dirty="0" err="1" smtClean="0"/>
              <a:t>Mengatasi</a:t>
            </a:r>
            <a:r>
              <a:rPr lang="en-ID" sz="3200" b="1" dirty="0" smtClean="0"/>
              <a:t> </a:t>
            </a:r>
            <a:r>
              <a:rPr lang="en-US" sz="3200" b="1" dirty="0" smtClean="0"/>
              <a:t>Denial Of </a:t>
            </a:r>
            <a:r>
              <a:rPr lang="en-US" sz="3200" b="1" dirty="0" err="1" smtClean="0"/>
              <a:t>Sevice</a:t>
            </a:r>
            <a:r>
              <a:rPr lang="en-US" sz="3200" b="1" dirty="0" smtClean="0"/>
              <a:t> </a:t>
            </a:r>
            <a:r>
              <a:rPr lang="en-ID" sz="3200" b="1" dirty="0" smtClean="0"/>
              <a:t>Attacks</a:t>
            </a:r>
            <a:endParaRPr lang="en-US" sz="3200" b="1" dirty="0"/>
          </a:p>
        </p:txBody>
      </p:sp>
      <p:sp>
        <p:nvSpPr>
          <p:cNvPr id="3" name="Content Placeholder 2"/>
          <p:cNvSpPr>
            <a:spLocks noGrp="1"/>
          </p:cNvSpPr>
          <p:nvPr>
            <p:ph idx="1"/>
          </p:nvPr>
        </p:nvSpPr>
        <p:spPr/>
        <p:txBody>
          <a:bodyPr anchor="ctr">
            <a:noAutofit/>
          </a:bodyPr>
          <a:lstStyle/>
          <a:p>
            <a:pPr>
              <a:lnSpc>
                <a:spcPct val="150000"/>
              </a:lnSpc>
            </a:pPr>
            <a:r>
              <a:rPr lang="en-US" sz="2400" dirty="0" err="1">
                <a:solidFill>
                  <a:schemeClr val="tx1"/>
                </a:solidFill>
              </a:rPr>
              <a:t>Mempertahankan</a:t>
            </a:r>
            <a:r>
              <a:rPr lang="en-US" sz="2400" dirty="0">
                <a:solidFill>
                  <a:schemeClr val="tx1"/>
                </a:solidFill>
              </a:rPr>
              <a:t> Parameter </a:t>
            </a:r>
            <a:r>
              <a:rPr lang="en-US" sz="2400" dirty="0" smtClean="0">
                <a:solidFill>
                  <a:schemeClr val="tx1"/>
                </a:solidFill>
              </a:rPr>
              <a:t>Network</a:t>
            </a:r>
            <a:endParaRPr lang="en-US" sz="2400" dirty="0">
              <a:solidFill>
                <a:schemeClr val="tx1"/>
              </a:solidFill>
            </a:endParaRPr>
          </a:p>
          <a:p>
            <a:pPr>
              <a:lnSpc>
                <a:spcPct val="150000"/>
              </a:lnSpc>
            </a:pPr>
            <a:r>
              <a:rPr lang="en-US" sz="2400" dirty="0" err="1" smtClean="0">
                <a:solidFill>
                  <a:schemeClr val="tx1"/>
                </a:solidFill>
              </a:rPr>
              <a:t>Menghubungi</a:t>
            </a:r>
            <a:r>
              <a:rPr lang="en-US" sz="2400" dirty="0" smtClean="0">
                <a:solidFill>
                  <a:schemeClr val="tx1"/>
                </a:solidFill>
              </a:rPr>
              <a:t> Hosting Provider </a:t>
            </a:r>
            <a:r>
              <a:rPr lang="en-US" sz="2400" dirty="0" err="1" smtClean="0">
                <a:solidFill>
                  <a:schemeClr val="tx1"/>
                </a:solidFill>
              </a:rPr>
              <a:t>atau</a:t>
            </a:r>
            <a:r>
              <a:rPr lang="en-US" sz="2400" dirty="0" smtClean="0">
                <a:solidFill>
                  <a:schemeClr val="tx1"/>
                </a:solidFill>
              </a:rPr>
              <a:t> ISP.</a:t>
            </a:r>
          </a:p>
          <a:p>
            <a:pPr>
              <a:lnSpc>
                <a:spcPct val="150000"/>
              </a:lnSpc>
            </a:pPr>
            <a:r>
              <a:rPr lang="en-US" sz="2400" dirty="0" err="1" smtClean="0">
                <a:solidFill>
                  <a:schemeClr val="tx1"/>
                </a:solidFill>
              </a:rPr>
              <a:t>Menghubungi</a:t>
            </a:r>
            <a:r>
              <a:rPr lang="en-US" sz="2400" dirty="0" smtClean="0">
                <a:solidFill>
                  <a:schemeClr val="tx1"/>
                </a:solidFill>
              </a:rPr>
              <a:t> </a:t>
            </a:r>
            <a:r>
              <a:rPr lang="en-US" sz="2400" dirty="0" err="1" smtClean="0">
                <a:solidFill>
                  <a:schemeClr val="tx1"/>
                </a:solidFill>
              </a:rPr>
              <a:t>Spesialis</a:t>
            </a:r>
            <a:r>
              <a:rPr lang="en-US" sz="2400" dirty="0" smtClean="0">
                <a:solidFill>
                  <a:schemeClr val="tx1"/>
                </a:solidFill>
              </a:rPr>
              <a:t> </a:t>
            </a:r>
            <a:r>
              <a:rPr lang="en-US" sz="2400" dirty="0" err="1" smtClean="0">
                <a:solidFill>
                  <a:schemeClr val="tx1"/>
                </a:solidFill>
              </a:rPr>
              <a:t>DDoS</a:t>
            </a:r>
            <a:r>
              <a:rPr lang="en-US" sz="2400" dirty="0" smtClean="0">
                <a:solidFill>
                  <a:schemeClr val="tx1"/>
                </a:solidFill>
              </a:rPr>
              <a:t>.</a:t>
            </a:r>
          </a:p>
        </p:txBody>
      </p:sp>
      <p:sp>
        <p:nvSpPr>
          <p:cNvPr id="4" name="Date Placeholder 3"/>
          <p:cNvSpPr>
            <a:spLocks noGrp="1"/>
          </p:cNvSpPr>
          <p:nvPr>
            <p:ph type="dt" sz="half" idx="10"/>
          </p:nvPr>
        </p:nvSpPr>
        <p:spPr/>
        <p:txBody>
          <a:bodyPr/>
          <a:lstStyle/>
          <a:p>
            <a:fld id="{4247931C-FDB1-450A-A7F2-3909ECB9DBC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69</a:t>
            </a:fld>
            <a:endParaRPr lang="id-ID" dirty="0"/>
          </a:p>
        </p:txBody>
      </p:sp>
    </p:spTree>
    <p:extLst>
      <p:ext uri="{BB962C8B-B14F-4D97-AF65-F5344CB8AC3E}">
        <p14:creationId xmlns:p14="http://schemas.microsoft.com/office/powerpoint/2010/main" val="3415722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300708"/>
            <a:ext cx="7347283" cy="854074"/>
          </a:xfrm>
        </p:spPr>
        <p:txBody>
          <a:bodyPr/>
          <a:lstStyle/>
          <a:p>
            <a:r>
              <a:rPr lang="id-ID" altLang="id-ID" smtClean="0">
                <a:latin typeface="Calibri" panose="020F0502020204030204" pitchFamily="34" charset="0"/>
                <a:ea typeface="ＭＳ Ｐゴシック" panose="020B0600070205080204" pitchFamily="34" charset="-128"/>
              </a:rPr>
              <a:t>		</a:t>
            </a:r>
            <a:r>
              <a:rPr lang="en-US" altLang="id-ID" smtClean="0">
                <a:latin typeface="Calibri" panose="020F0502020204030204" pitchFamily="34" charset="0"/>
                <a:ea typeface="ＭＳ Ｐゴシック" panose="020B0600070205080204" pitchFamily="34" charset="-128"/>
              </a:rPr>
              <a:t>Cloud </a:t>
            </a:r>
            <a:r>
              <a:rPr lang="en-US" altLang="id-ID">
                <a:latin typeface="Calibri" panose="020F0502020204030204" pitchFamily="34" charset="0"/>
                <a:ea typeface="ＭＳ Ｐゴシック" panose="020B0600070205080204" pitchFamily="34" charset="-128"/>
              </a:rPr>
              <a:t>Service Models</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9567" y="1154782"/>
            <a:ext cx="7857607" cy="4719356"/>
          </a:xfrm>
        </p:spPr>
      </p:pic>
      <p:sp>
        <p:nvSpPr>
          <p:cNvPr id="4" name="Date Placeholder 3"/>
          <p:cNvSpPr>
            <a:spLocks noGrp="1"/>
          </p:cNvSpPr>
          <p:nvPr>
            <p:ph type="dt" sz="half" idx="10"/>
          </p:nvPr>
        </p:nvSpPr>
        <p:spPr/>
        <p:txBody>
          <a:bodyPr/>
          <a:lstStyle/>
          <a:p>
            <a:fld id="{E1C0F340-0E5A-43C0-BD50-E447A5E210B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a:xfrm>
            <a:off x="8034728" y="6249153"/>
            <a:ext cx="964892" cy="539501"/>
          </a:xfrm>
        </p:spPr>
        <p:txBody>
          <a:bodyPr/>
          <a:lstStyle/>
          <a:p>
            <a:fld id="{DF0E258F-04D6-46E9-8B77-0866F5CD991D}" type="slidenum">
              <a:rPr lang="id-ID" smtClean="0"/>
              <a:pPr/>
              <a:t>7</a:t>
            </a:fld>
            <a:endParaRPr lang="id-ID" dirty="0"/>
          </a:p>
        </p:txBody>
      </p:sp>
      <p:sp>
        <p:nvSpPr>
          <p:cNvPr id="8" name="Rectangle 7"/>
          <p:cNvSpPr/>
          <p:nvPr/>
        </p:nvSpPr>
        <p:spPr>
          <a:xfrm>
            <a:off x="918617" y="5992642"/>
            <a:ext cx="4572000" cy="430887"/>
          </a:xfrm>
          <a:prstGeom prst="rect">
            <a:avLst/>
          </a:prstGeom>
        </p:spPr>
        <p:txBody>
          <a:bodyPr>
            <a:spAutoFit/>
          </a:bodyPr>
          <a:lstStyle/>
          <a:p>
            <a:pPr algn="ctr"/>
            <a:r>
              <a:rPr lang="en-US" altLang="id-ID" sz="1100">
                <a:latin typeface="+mj-lt"/>
              </a:rPr>
              <a:t>Adopted from: Effectively and Securely Using the Cloud Computing Paradigm by peter Mell, Tim Grance</a:t>
            </a:r>
          </a:p>
        </p:txBody>
      </p:sp>
    </p:spTree>
    <p:extLst>
      <p:ext uri="{BB962C8B-B14F-4D97-AF65-F5344CB8AC3E}">
        <p14:creationId xmlns:p14="http://schemas.microsoft.com/office/powerpoint/2010/main" val="736307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4053" y="586957"/>
            <a:ext cx="7347283" cy="854074"/>
          </a:xfrm>
        </p:spPr>
        <p:txBody>
          <a:bodyPr>
            <a:noAutofit/>
          </a:bodyPr>
          <a:lstStyle/>
          <a:p>
            <a:r>
              <a:rPr lang="en-ID" sz="3200" b="1" dirty="0" smtClean="0"/>
              <a:t>Cara </a:t>
            </a:r>
            <a:r>
              <a:rPr lang="en-ID" sz="3200" b="1" dirty="0" err="1" smtClean="0"/>
              <a:t>Mengatasi</a:t>
            </a:r>
            <a:r>
              <a:rPr lang="en-ID" sz="3200" b="1" dirty="0" smtClean="0"/>
              <a:t> </a:t>
            </a:r>
            <a:r>
              <a:rPr lang="en-US" sz="3200" b="1" dirty="0" smtClean="0"/>
              <a:t>Authorization Dan Authentication Attack </a:t>
            </a:r>
            <a:endParaRPr lang="en-US" sz="3200" b="1" dirty="0"/>
          </a:p>
        </p:txBody>
      </p:sp>
      <p:sp>
        <p:nvSpPr>
          <p:cNvPr id="3" name="Content Placeholder 2"/>
          <p:cNvSpPr>
            <a:spLocks noGrp="1"/>
          </p:cNvSpPr>
          <p:nvPr>
            <p:ph idx="1"/>
          </p:nvPr>
        </p:nvSpPr>
        <p:spPr>
          <a:xfrm>
            <a:off x="184897" y="1623847"/>
            <a:ext cx="8814723" cy="4552363"/>
          </a:xfrm>
        </p:spPr>
        <p:txBody>
          <a:bodyPr anchor="ctr">
            <a:noAutofit/>
          </a:bodyPr>
          <a:lstStyle/>
          <a:p>
            <a:pPr marL="0" indent="0">
              <a:lnSpc>
                <a:spcPct val="150000"/>
              </a:lnSpc>
              <a:buNone/>
            </a:pPr>
            <a:r>
              <a:rPr lang="en-US" sz="2400" b="1" dirty="0" smtClean="0">
                <a:solidFill>
                  <a:schemeClr val="tx1"/>
                </a:solidFill>
              </a:rPr>
              <a:t>Cara </a:t>
            </a:r>
            <a:r>
              <a:rPr lang="en-US" sz="2400" b="1" dirty="0" err="1" smtClean="0">
                <a:solidFill>
                  <a:schemeClr val="tx1"/>
                </a:solidFill>
              </a:rPr>
              <a:t>Mengatasi</a:t>
            </a:r>
            <a:r>
              <a:rPr lang="en-US" sz="2400" b="1" dirty="0" smtClean="0">
                <a:solidFill>
                  <a:schemeClr val="tx1"/>
                </a:solidFill>
              </a:rPr>
              <a:t> </a:t>
            </a:r>
            <a:r>
              <a:rPr lang="en-US" sz="2400" b="1" dirty="0" err="1" smtClean="0">
                <a:solidFill>
                  <a:schemeClr val="tx1"/>
                </a:solidFill>
              </a:rPr>
              <a:t>Ancaman</a:t>
            </a:r>
            <a:r>
              <a:rPr lang="en-US" sz="2400" b="1" dirty="0" smtClean="0">
                <a:solidFill>
                  <a:schemeClr val="tx1"/>
                </a:solidFill>
              </a:rPr>
              <a:t> </a:t>
            </a:r>
            <a:r>
              <a:rPr lang="en-US" sz="2400" b="1" dirty="0" err="1" smtClean="0">
                <a:solidFill>
                  <a:schemeClr val="tx1"/>
                </a:solidFill>
              </a:rPr>
              <a:t>Sistem</a:t>
            </a:r>
            <a:r>
              <a:rPr lang="en-US" sz="2400" b="1" dirty="0" smtClean="0">
                <a:solidFill>
                  <a:schemeClr val="tx1"/>
                </a:solidFill>
              </a:rPr>
              <a:t> </a:t>
            </a:r>
            <a:r>
              <a:rPr lang="en-US" sz="2400" b="1" dirty="0" err="1" smtClean="0">
                <a:solidFill>
                  <a:schemeClr val="tx1"/>
                </a:solidFill>
              </a:rPr>
              <a:t>Informasi</a:t>
            </a:r>
            <a:endParaRPr lang="en-US" sz="2400" b="1" dirty="0" smtClean="0">
              <a:solidFill>
                <a:schemeClr val="tx1"/>
              </a:solidFill>
            </a:endParaRPr>
          </a:p>
          <a:p>
            <a:pPr>
              <a:lnSpc>
                <a:spcPct val="150000"/>
              </a:lnSpc>
            </a:pPr>
            <a:r>
              <a:rPr lang="en-US" sz="2400" dirty="0" err="1" smtClean="0">
                <a:solidFill>
                  <a:schemeClr val="tx1"/>
                </a:solidFill>
              </a:rPr>
              <a:t>Pengendalian</a:t>
            </a:r>
            <a:r>
              <a:rPr lang="en-US" sz="2400" dirty="0" smtClean="0">
                <a:solidFill>
                  <a:schemeClr val="tx1"/>
                </a:solidFill>
              </a:rPr>
              <a:t> </a:t>
            </a:r>
            <a:r>
              <a:rPr lang="en-US" sz="2400" dirty="0" err="1" smtClean="0">
                <a:solidFill>
                  <a:schemeClr val="tx1"/>
                </a:solidFill>
              </a:rPr>
              <a:t>akses</a:t>
            </a:r>
            <a:r>
              <a:rPr lang="en-US" sz="2400" dirty="0" smtClean="0">
                <a:solidFill>
                  <a:schemeClr val="tx1"/>
                </a:solidFill>
              </a:rPr>
              <a:t>, </a:t>
            </a:r>
            <a:r>
              <a:rPr lang="en-US" sz="2400" dirty="0" err="1" smtClean="0">
                <a:solidFill>
                  <a:schemeClr val="tx1"/>
                </a:solidFill>
              </a:rPr>
              <a:t>dapat</a:t>
            </a:r>
            <a:r>
              <a:rPr lang="en-US" sz="2400" dirty="0" smtClean="0">
                <a:solidFill>
                  <a:schemeClr val="tx1"/>
                </a:solidFill>
              </a:rPr>
              <a:t> </a:t>
            </a:r>
            <a:r>
              <a:rPr lang="en-US" sz="2400" dirty="0" err="1">
                <a:solidFill>
                  <a:schemeClr val="tx1"/>
                </a:solidFill>
              </a:rPr>
              <a:t>dicapai</a:t>
            </a:r>
            <a:r>
              <a:rPr lang="en-US" sz="2400" dirty="0">
                <a:solidFill>
                  <a:schemeClr val="tx1"/>
                </a:solidFill>
              </a:rPr>
              <a:t> </a:t>
            </a:r>
            <a:r>
              <a:rPr lang="en-US" sz="2400" dirty="0" err="1">
                <a:solidFill>
                  <a:schemeClr val="tx1"/>
                </a:solidFill>
              </a:rPr>
              <a:t>dengan</a:t>
            </a:r>
            <a:r>
              <a:rPr lang="en-US" sz="2400" dirty="0">
                <a:solidFill>
                  <a:schemeClr val="tx1"/>
                </a:solidFill>
              </a:rPr>
              <a:t> </a:t>
            </a:r>
            <a:r>
              <a:rPr lang="en-US" sz="2400" dirty="0" err="1">
                <a:solidFill>
                  <a:schemeClr val="tx1"/>
                </a:solidFill>
              </a:rPr>
              <a:t>tiga</a:t>
            </a:r>
            <a:r>
              <a:rPr lang="en-US" sz="2400" dirty="0">
                <a:solidFill>
                  <a:schemeClr val="tx1"/>
                </a:solidFill>
              </a:rPr>
              <a:t> </a:t>
            </a:r>
            <a:r>
              <a:rPr lang="en-US" sz="2400" dirty="0" err="1" smtClean="0">
                <a:solidFill>
                  <a:schemeClr val="tx1"/>
                </a:solidFill>
              </a:rPr>
              <a:t>langkah</a:t>
            </a:r>
            <a:endParaRPr lang="en-US" sz="2400" dirty="0" smtClean="0">
              <a:solidFill>
                <a:schemeClr val="tx1"/>
              </a:solidFill>
            </a:endParaRPr>
          </a:p>
          <a:p>
            <a:pPr lvl="1">
              <a:lnSpc>
                <a:spcPct val="150000"/>
              </a:lnSpc>
              <a:buFont typeface="Wingdings" pitchFamily="2" charset="2"/>
              <a:buChar char="ü"/>
            </a:pPr>
            <a:r>
              <a:rPr lang="en-US" sz="2400" dirty="0" err="1" smtClean="0">
                <a:solidFill>
                  <a:schemeClr val="tx1"/>
                </a:solidFill>
              </a:rPr>
              <a:t>Identifikasi</a:t>
            </a:r>
            <a:r>
              <a:rPr lang="en-US" sz="2400" dirty="0" smtClean="0">
                <a:solidFill>
                  <a:schemeClr val="tx1"/>
                </a:solidFill>
              </a:rPr>
              <a:t> </a:t>
            </a:r>
            <a:r>
              <a:rPr lang="en-US" sz="2400" dirty="0" err="1">
                <a:solidFill>
                  <a:schemeClr val="tx1"/>
                </a:solidFill>
              </a:rPr>
              <a:t>pemakai</a:t>
            </a:r>
            <a:r>
              <a:rPr lang="en-US" sz="2400" dirty="0">
                <a:solidFill>
                  <a:schemeClr val="tx1"/>
                </a:solidFill>
              </a:rPr>
              <a:t> (</a:t>
            </a:r>
            <a:r>
              <a:rPr lang="en-US" sz="2400" i="1" dirty="0">
                <a:solidFill>
                  <a:schemeClr val="tx1"/>
                </a:solidFill>
              </a:rPr>
              <a:t>user identification</a:t>
            </a:r>
            <a:r>
              <a:rPr lang="en-US" sz="2400" dirty="0" smtClean="0">
                <a:solidFill>
                  <a:schemeClr val="tx1"/>
                </a:solidFill>
              </a:rPr>
              <a:t>).</a:t>
            </a:r>
          </a:p>
          <a:p>
            <a:pPr lvl="1">
              <a:lnSpc>
                <a:spcPct val="150000"/>
              </a:lnSpc>
              <a:buFont typeface="Wingdings" pitchFamily="2" charset="2"/>
              <a:buChar char="ü"/>
            </a:pPr>
            <a:r>
              <a:rPr lang="en-US" sz="2400" dirty="0" err="1">
                <a:solidFill>
                  <a:schemeClr val="tx1"/>
                </a:solidFill>
              </a:rPr>
              <a:t>Pembuktian</a:t>
            </a:r>
            <a:r>
              <a:rPr lang="en-US" sz="2400" dirty="0">
                <a:solidFill>
                  <a:schemeClr val="tx1"/>
                </a:solidFill>
              </a:rPr>
              <a:t> </a:t>
            </a:r>
            <a:r>
              <a:rPr lang="en-US" sz="2400" dirty="0" err="1">
                <a:solidFill>
                  <a:schemeClr val="tx1"/>
                </a:solidFill>
              </a:rPr>
              <a:t>keaslian</a:t>
            </a:r>
            <a:r>
              <a:rPr lang="en-US" sz="2400" dirty="0">
                <a:solidFill>
                  <a:schemeClr val="tx1"/>
                </a:solidFill>
              </a:rPr>
              <a:t> </a:t>
            </a:r>
            <a:r>
              <a:rPr lang="en-US" sz="2400" dirty="0" err="1">
                <a:solidFill>
                  <a:schemeClr val="tx1"/>
                </a:solidFill>
              </a:rPr>
              <a:t>pemakai</a:t>
            </a:r>
            <a:r>
              <a:rPr lang="en-US" sz="2400" dirty="0">
                <a:solidFill>
                  <a:schemeClr val="tx1"/>
                </a:solidFill>
              </a:rPr>
              <a:t> (</a:t>
            </a:r>
            <a:r>
              <a:rPr lang="en-US" sz="2400" i="1" dirty="0">
                <a:solidFill>
                  <a:schemeClr val="tx1"/>
                </a:solidFill>
              </a:rPr>
              <a:t>user authentication</a:t>
            </a:r>
            <a:r>
              <a:rPr lang="en-US" sz="2400" dirty="0" smtClean="0">
                <a:solidFill>
                  <a:schemeClr val="tx1"/>
                </a:solidFill>
              </a:rPr>
              <a:t>).</a:t>
            </a:r>
          </a:p>
          <a:p>
            <a:pPr lvl="1">
              <a:lnSpc>
                <a:spcPct val="150000"/>
              </a:lnSpc>
              <a:buFont typeface="Wingdings" pitchFamily="2" charset="2"/>
              <a:buChar char="ü"/>
            </a:pPr>
            <a:r>
              <a:rPr lang="en-US" sz="2400" dirty="0" err="1">
                <a:solidFill>
                  <a:schemeClr val="tx1"/>
                </a:solidFill>
              </a:rPr>
              <a:t>Otorisasi</a:t>
            </a:r>
            <a:r>
              <a:rPr lang="en-US" sz="2400" dirty="0">
                <a:solidFill>
                  <a:schemeClr val="tx1"/>
                </a:solidFill>
              </a:rPr>
              <a:t> </a:t>
            </a:r>
            <a:r>
              <a:rPr lang="en-US" sz="2400" dirty="0" err="1">
                <a:solidFill>
                  <a:schemeClr val="tx1"/>
                </a:solidFill>
              </a:rPr>
              <a:t>pemakai</a:t>
            </a:r>
            <a:r>
              <a:rPr lang="en-US" sz="2400" dirty="0">
                <a:solidFill>
                  <a:schemeClr val="tx1"/>
                </a:solidFill>
              </a:rPr>
              <a:t> (</a:t>
            </a:r>
            <a:r>
              <a:rPr lang="en-US" sz="2400" i="1" dirty="0">
                <a:solidFill>
                  <a:schemeClr val="tx1"/>
                </a:solidFill>
              </a:rPr>
              <a:t>user authorization</a:t>
            </a:r>
            <a:r>
              <a:rPr lang="en-US" sz="2400" dirty="0" smtClean="0">
                <a:solidFill>
                  <a:schemeClr val="tx1"/>
                </a:solidFill>
              </a:rPr>
              <a:t>).</a:t>
            </a:r>
          </a:p>
          <a:p>
            <a:pPr>
              <a:lnSpc>
                <a:spcPct val="150000"/>
              </a:lnSpc>
            </a:pPr>
            <a:r>
              <a:rPr lang="en-US" sz="2400" dirty="0" err="1">
                <a:solidFill>
                  <a:schemeClr val="tx1"/>
                </a:solidFill>
              </a:rPr>
              <a:t>Memantau</a:t>
            </a:r>
            <a:r>
              <a:rPr lang="en-US" sz="2400" dirty="0">
                <a:solidFill>
                  <a:schemeClr val="tx1"/>
                </a:solidFill>
              </a:rPr>
              <a:t> </a:t>
            </a:r>
            <a:r>
              <a:rPr lang="en-US" sz="2400" dirty="0" err="1">
                <a:solidFill>
                  <a:schemeClr val="tx1"/>
                </a:solidFill>
              </a:rPr>
              <a:t>adanya</a:t>
            </a:r>
            <a:r>
              <a:rPr lang="en-US" sz="2400" dirty="0">
                <a:solidFill>
                  <a:schemeClr val="tx1"/>
                </a:solidFill>
              </a:rPr>
              <a:t> </a:t>
            </a:r>
            <a:r>
              <a:rPr lang="en-US" sz="2400" dirty="0" err="1">
                <a:solidFill>
                  <a:schemeClr val="tx1"/>
                </a:solidFill>
              </a:rPr>
              <a:t>serangan</a:t>
            </a:r>
            <a:r>
              <a:rPr lang="en-US" sz="2400" dirty="0">
                <a:solidFill>
                  <a:schemeClr val="tx1"/>
                </a:solidFill>
              </a:rPr>
              <a:t> </a:t>
            </a:r>
            <a:r>
              <a:rPr lang="en-US" sz="2400" dirty="0" err="1">
                <a:solidFill>
                  <a:schemeClr val="tx1"/>
                </a:solidFill>
              </a:rPr>
              <a:t>pada</a:t>
            </a:r>
            <a:r>
              <a:rPr lang="en-US" sz="2400" dirty="0">
                <a:solidFill>
                  <a:schemeClr val="tx1"/>
                </a:solidFill>
              </a:rPr>
              <a:t> </a:t>
            </a:r>
            <a:r>
              <a:rPr lang="en-US" sz="2400" dirty="0" err="1">
                <a:solidFill>
                  <a:schemeClr val="tx1"/>
                </a:solidFill>
              </a:rPr>
              <a:t>sistem</a:t>
            </a:r>
            <a:r>
              <a:rPr lang="en-US" sz="2400" dirty="0">
                <a:solidFill>
                  <a:schemeClr val="tx1"/>
                </a:solidFill>
              </a:rPr>
              <a:t>.</a:t>
            </a:r>
          </a:p>
          <a:p>
            <a:pPr>
              <a:lnSpc>
                <a:spcPct val="150000"/>
              </a:lnSpc>
            </a:pPr>
            <a:r>
              <a:rPr lang="en-US" sz="2400" dirty="0" err="1">
                <a:solidFill>
                  <a:schemeClr val="tx1"/>
                </a:solidFill>
              </a:rPr>
              <a:t>Penggunaan</a:t>
            </a:r>
            <a:r>
              <a:rPr lang="en-US" sz="2400" dirty="0">
                <a:solidFill>
                  <a:schemeClr val="tx1"/>
                </a:solidFill>
              </a:rPr>
              <a:t> </a:t>
            </a:r>
            <a:r>
              <a:rPr lang="en-US" sz="2400" dirty="0" err="1">
                <a:solidFill>
                  <a:schemeClr val="tx1"/>
                </a:solidFill>
              </a:rPr>
              <a:t>Enkripsi</a:t>
            </a:r>
            <a:r>
              <a:rPr lang="en-US" sz="2400" b="1" i="1" dirty="0" smtClean="0">
                <a:solidFill>
                  <a:schemeClr val="tx1"/>
                </a:solidFill>
              </a:rPr>
              <a:t>.</a:t>
            </a:r>
            <a:endParaRPr lang="en-US" sz="2400" dirty="0">
              <a:solidFill>
                <a:schemeClr val="tx1"/>
              </a:solidFill>
            </a:endParaRPr>
          </a:p>
          <a:p>
            <a:pPr marL="457200" lvl="1" indent="0">
              <a:lnSpc>
                <a:spcPct val="150000"/>
              </a:lnSpc>
              <a:buNone/>
            </a:pPr>
            <a:endParaRPr lang="en-US" sz="2400" dirty="0">
              <a:solidFill>
                <a:schemeClr val="tx1"/>
              </a:solidFill>
            </a:endParaRPr>
          </a:p>
        </p:txBody>
      </p:sp>
      <p:sp>
        <p:nvSpPr>
          <p:cNvPr id="4" name="Date Placeholder 3"/>
          <p:cNvSpPr>
            <a:spLocks noGrp="1"/>
          </p:cNvSpPr>
          <p:nvPr>
            <p:ph type="dt" sz="half" idx="10"/>
          </p:nvPr>
        </p:nvSpPr>
        <p:spPr/>
        <p:txBody>
          <a:bodyPr/>
          <a:lstStyle/>
          <a:p>
            <a:fld id="{92DD3FBB-CEB2-4AAA-88B1-74DE9D78A63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70</a:t>
            </a:fld>
            <a:endParaRPr lang="id-ID" dirty="0"/>
          </a:p>
        </p:txBody>
      </p:sp>
    </p:spTree>
    <p:extLst>
      <p:ext uri="{BB962C8B-B14F-4D97-AF65-F5344CB8AC3E}">
        <p14:creationId xmlns:p14="http://schemas.microsoft.com/office/powerpoint/2010/main" val="6038889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CA3177-033E-4A4A-8B48-9BB54BFE6E02}"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71</a:t>
            </a:fld>
            <a:endParaRPr lang="id-ID"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11" y="2560685"/>
            <a:ext cx="1665429" cy="1686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821840" y="2652713"/>
            <a:ext cx="7162800" cy="1478418"/>
          </a:xfrm>
          <a:prstGeom prst="rect">
            <a:avLst/>
          </a:prstGeom>
        </p:spPr>
        <p:txBody>
          <a:bodyPr wrap="square">
            <a:spAutoFit/>
          </a:bodyPr>
          <a:lstStyle/>
          <a:p>
            <a:pPr>
              <a:lnSpc>
                <a:spcPct val="150000"/>
              </a:lnSpc>
            </a:pPr>
            <a:r>
              <a:rPr lang="en-ID" sz="3200" b="1" dirty="0" err="1" smtClean="0"/>
              <a:t>Implementasi</a:t>
            </a:r>
            <a:r>
              <a:rPr lang="en-ID" sz="3200" b="1" dirty="0" smtClean="0"/>
              <a:t> </a:t>
            </a:r>
            <a:r>
              <a:rPr lang="en-ID" sz="3200" b="1" dirty="0" err="1" smtClean="0"/>
              <a:t>Layanan</a:t>
            </a:r>
            <a:r>
              <a:rPr lang="en-ID" sz="3200" b="1" dirty="0" smtClean="0"/>
              <a:t> Cloud Computing </a:t>
            </a:r>
            <a:endParaRPr lang="en-US" sz="3200" b="1" dirty="0"/>
          </a:p>
        </p:txBody>
      </p:sp>
    </p:spTree>
    <p:extLst>
      <p:ext uri="{BB962C8B-B14F-4D97-AF65-F5344CB8AC3E}">
        <p14:creationId xmlns:p14="http://schemas.microsoft.com/office/powerpoint/2010/main" val="14401934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242" y="562894"/>
            <a:ext cx="7347283" cy="854074"/>
          </a:xfrm>
        </p:spPr>
        <p:txBody>
          <a:bodyPr/>
          <a:lstStyle/>
          <a:p>
            <a:r>
              <a:rPr lang="en-US" b="1" dirty="0" smtClean="0"/>
              <a:t>Web Service </a:t>
            </a:r>
            <a:endParaRPr lang="en-US" b="1" dirty="0"/>
          </a:p>
        </p:txBody>
      </p:sp>
      <p:sp>
        <p:nvSpPr>
          <p:cNvPr id="3" name="Content Placeholder 2"/>
          <p:cNvSpPr>
            <a:spLocks noGrp="1"/>
          </p:cNvSpPr>
          <p:nvPr>
            <p:ph idx="1"/>
          </p:nvPr>
        </p:nvSpPr>
        <p:spPr>
          <a:xfrm>
            <a:off x="148802" y="1511969"/>
            <a:ext cx="8814723" cy="4724400"/>
          </a:xfrm>
        </p:spPr>
        <p:txBody>
          <a:bodyPr>
            <a:normAutofit/>
          </a:bodyPr>
          <a:lstStyle/>
          <a:p>
            <a:pPr marL="0" indent="0" algn="just">
              <a:lnSpc>
                <a:spcPct val="150000"/>
              </a:lnSpc>
              <a:buNone/>
            </a:pPr>
            <a:r>
              <a:rPr lang="en-US" sz="2400" b="1" dirty="0" smtClean="0"/>
              <a:t>Web service </a:t>
            </a:r>
            <a:r>
              <a:rPr lang="en-US" sz="2400" dirty="0" err="1" smtClean="0"/>
              <a:t>adalah</a:t>
            </a:r>
            <a:r>
              <a:rPr lang="en-US" sz="2400" dirty="0" smtClean="0"/>
              <a:t> </a:t>
            </a:r>
            <a:r>
              <a:rPr lang="en-US" sz="2400" dirty="0" err="1" smtClean="0"/>
              <a:t>sistem</a:t>
            </a:r>
            <a:r>
              <a:rPr lang="en-US" sz="2400" dirty="0" smtClean="0"/>
              <a:t> software yang </a:t>
            </a:r>
            <a:r>
              <a:rPr lang="en-US" sz="2400" dirty="0" err="1" smtClean="0"/>
              <a:t>didesain</a:t>
            </a:r>
            <a:r>
              <a:rPr lang="en-US" sz="2400" dirty="0" smtClean="0"/>
              <a:t> </a:t>
            </a:r>
            <a:r>
              <a:rPr lang="en-US" sz="2400" dirty="0" err="1" smtClean="0"/>
              <a:t>untuk</a:t>
            </a:r>
            <a:r>
              <a:rPr lang="en-US" sz="2400" dirty="0" smtClean="0"/>
              <a:t> </a:t>
            </a:r>
            <a:r>
              <a:rPr lang="en-US" sz="2400" dirty="0" err="1" smtClean="0"/>
              <a:t>mendukung</a:t>
            </a:r>
            <a:r>
              <a:rPr lang="en-US" sz="2400" dirty="0" smtClean="0"/>
              <a:t> </a:t>
            </a:r>
            <a:r>
              <a:rPr lang="en-US" sz="2400" dirty="0" err="1" smtClean="0"/>
              <a:t>interaksi</a:t>
            </a:r>
            <a:r>
              <a:rPr lang="en-US" sz="2400" dirty="0" smtClean="0"/>
              <a:t> interoperable </a:t>
            </a:r>
            <a:r>
              <a:rPr lang="en-US" sz="2400" dirty="0" err="1" smtClean="0"/>
              <a:t>mesin-ke-mesin</a:t>
            </a:r>
            <a:r>
              <a:rPr lang="en-US" sz="2400" dirty="0" smtClean="0"/>
              <a:t> </a:t>
            </a:r>
            <a:r>
              <a:rPr lang="en-US" sz="2400" dirty="0" err="1" smtClean="0"/>
              <a:t>melalui</a:t>
            </a:r>
            <a:r>
              <a:rPr lang="en-US" sz="2400" dirty="0" smtClean="0"/>
              <a:t> </a:t>
            </a:r>
            <a:r>
              <a:rPr lang="en-US" sz="2400" dirty="0" err="1" smtClean="0"/>
              <a:t>sebuah</a:t>
            </a:r>
            <a:r>
              <a:rPr lang="en-US" sz="2400" dirty="0" smtClean="0"/>
              <a:t> </a:t>
            </a:r>
            <a:r>
              <a:rPr lang="en-US" sz="2400" dirty="0" err="1" smtClean="0"/>
              <a:t>jaringan</a:t>
            </a:r>
            <a:r>
              <a:rPr lang="en-US" sz="2400" dirty="0" smtClean="0"/>
              <a:t>. </a:t>
            </a:r>
            <a:endParaRPr lang="sv-SE" sz="2400" dirty="0" smtClean="0"/>
          </a:p>
        </p:txBody>
      </p:sp>
      <p:sp>
        <p:nvSpPr>
          <p:cNvPr id="4" name="Date Placeholder 3"/>
          <p:cNvSpPr>
            <a:spLocks noGrp="1"/>
          </p:cNvSpPr>
          <p:nvPr>
            <p:ph type="dt" sz="half" idx="10"/>
          </p:nvPr>
        </p:nvSpPr>
        <p:spPr/>
        <p:txBody>
          <a:bodyPr/>
          <a:lstStyle/>
          <a:p>
            <a:fld id="{A7868799-FE51-4A78-8A46-CB8399F8FD6D}"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72</a:t>
            </a:fld>
            <a:endParaRPr lang="id-ID"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461" y="3543437"/>
            <a:ext cx="4413083" cy="249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36372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Web Service </a:t>
            </a:r>
            <a:endParaRPr lang="en-US" dirty="0"/>
          </a:p>
        </p:txBody>
      </p:sp>
      <p:sp>
        <p:nvSpPr>
          <p:cNvPr id="3" name="Content Placeholder 2"/>
          <p:cNvSpPr>
            <a:spLocks noGrp="1"/>
          </p:cNvSpPr>
          <p:nvPr>
            <p:ph idx="1"/>
          </p:nvPr>
        </p:nvSpPr>
        <p:spPr/>
        <p:txBody>
          <a:bodyPr anchor="ctr">
            <a:normAutofit fontScale="92500"/>
          </a:bodyPr>
          <a:lstStyle/>
          <a:p>
            <a:pPr>
              <a:lnSpc>
                <a:spcPct val="150000"/>
              </a:lnSpc>
            </a:pPr>
            <a:r>
              <a:rPr lang="en-US" sz="2400" dirty="0" err="1">
                <a:solidFill>
                  <a:schemeClr val="tx1"/>
                </a:solidFill>
              </a:rPr>
              <a:t>Perantara</a:t>
            </a:r>
            <a:r>
              <a:rPr lang="en-US" sz="2400" dirty="0">
                <a:solidFill>
                  <a:schemeClr val="tx1"/>
                </a:solidFill>
              </a:rPr>
              <a:t> </a:t>
            </a:r>
            <a:r>
              <a:rPr lang="en-US" sz="2400" dirty="0" err="1">
                <a:solidFill>
                  <a:schemeClr val="tx1"/>
                </a:solidFill>
              </a:rPr>
              <a:t>pada</a:t>
            </a:r>
            <a:r>
              <a:rPr lang="en-US" sz="2400" dirty="0">
                <a:solidFill>
                  <a:schemeClr val="tx1"/>
                </a:solidFill>
              </a:rPr>
              <a:t> </a:t>
            </a:r>
            <a:r>
              <a:rPr lang="en-US" sz="2400" dirty="0" err="1">
                <a:solidFill>
                  <a:schemeClr val="tx1"/>
                </a:solidFill>
              </a:rPr>
              <a:t>integrasi</a:t>
            </a:r>
            <a:r>
              <a:rPr lang="en-US" sz="2400" dirty="0">
                <a:solidFill>
                  <a:schemeClr val="tx1"/>
                </a:solidFill>
              </a:rPr>
              <a:t> platform </a:t>
            </a:r>
            <a:r>
              <a:rPr lang="en-US" sz="2400" dirty="0" err="1">
                <a:solidFill>
                  <a:schemeClr val="tx1"/>
                </a:solidFill>
              </a:rPr>
              <a:t>sepanjang</a:t>
            </a:r>
            <a:r>
              <a:rPr lang="en-US" sz="2400" dirty="0">
                <a:solidFill>
                  <a:schemeClr val="tx1"/>
                </a:solidFill>
              </a:rPr>
              <a:t> </a:t>
            </a:r>
            <a:r>
              <a:rPr lang="en-US" sz="2400" dirty="0" err="1">
                <a:solidFill>
                  <a:schemeClr val="tx1"/>
                </a:solidFill>
              </a:rPr>
              <a:t>eksekusi</a:t>
            </a:r>
            <a:r>
              <a:rPr lang="en-US" sz="2400" dirty="0">
                <a:solidFill>
                  <a:schemeClr val="tx1"/>
                </a:solidFill>
              </a:rPr>
              <a:t> </a:t>
            </a:r>
            <a:r>
              <a:rPr lang="en-US" sz="2400" dirty="0" err="1">
                <a:solidFill>
                  <a:schemeClr val="tx1"/>
                </a:solidFill>
              </a:rPr>
              <a:t>mesin</a:t>
            </a:r>
            <a:r>
              <a:rPr lang="en-US" sz="2400" dirty="0">
                <a:solidFill>
                  <a:schemeClr val="tx1"/>
                </a:solidFill>
              </a:rPr>
              <a:t> virtual.</a:t>
            </a:r>
          </a:p>
          <a:p>
            <a:pPr>
              <a:lnSpc>
                <a:spcPct val="150000"/>
              </a:lnSpc>
            </a:pPr>
            <a:r>
              <a:rPr lang="en-US" sz="2400" dirty="0" err="1">
                <a:solidFill>
                  <a:schemeClr val="tx1"/>
                </a:solidFill>
              </a:rPr>
              <a:t>Integrasi</a:t>
            </a:r>
            <a:r>
              <a:rPr lang="en-US" sz="2400" dirty="0">
                <a:solidFill>
                  <a:schemeClr val="tx1"/>
                </a:solidFill>
              </a:rPr>
              <a:t> </a:t>
            </a:r>
            <a:r>
              <a:rPr lang="en-US" sz="2400" dirty="0" err="1">
                <a:solidFill>
                  <a:schemeClr val="tx1"/>
                </a:solidFill>
              </a:rPr>
              <a:t>antara</a:t>
            </a:r>
            <a:r>
              <a:rPr lang="en-US" sz="2400" dirty="0">
                <a:solidFill>
                  <a:schemeClr val="tx1"/>
                </a:solidFill>
              </a:rPr>
              <a:t> Web </a:t>
            </a:r>
            <a:r>
              <a:rPr lang="en-US" sz="2400" dirty="0" err="1">
                <a:solidFill>
                  <a:schemeClr val="tx1"/>
                </a:solidFill>
              </a:rPr>
              <a:t>dan</a:t>
            </a:r>
            <a:r>
              <a:rPr lang="en-US" sz="2400" dirty="0">
                <a:solidFill>
                  <a:schemeClr val="tx1"/>
                </a:solidFill>
              </a:rPr>
              <a:t> OO middleware.</a:t>
            </a:r>
          </a:p>
          <a:p>
            <a:pPr>
              <a:lnSpc>
                <a:spcPct val="150000"/>
              </a:lnSpc>
            </a:pPr>
            <a:r>
              <a:rPr lang="en-US" sz="2400" dirty="0" err="1">
                <a:solidFill>
                  <a:schemeClr val="tx1"/>
                </a:solidFill>
              </a:rPr>
              <a:t>Integrasi</a:t>
            </a:r>
            <a:r>
              <a:rPr lang="en-US" sz="2400" dirty="0">
                <a:solidFill>
                  <a:schemeClr val="tx1"/>
                </a:solidFill>
              </a:rPr>
              <a:t> </a:t>
            </a:r>
            <a:r>
              <a:rPr lang="en-US" sz="2400" dirty="0" err="1">
                <a:solidFill>
                  <a:schemeClr val="tx1"/>
                </a:solidFill>
              </a:rPr>
              <a:t>dari</a:t>
            </a:r>
            <a:r>
              <a:rPr lang="en-US" sz="2400" dirty="0">
                <a:solidFill>
                  <a:schemeClr val="tx1"/>
                </a:solidFill>
              </a:rPr>
              <a:t> </a:t>
            </a:r>
            <a:r>
              <a:rPr lang="en-US" sz="2400" dirty="0" err="1">
                <a:solidFill>
                  <a:schemeClr val="tx1"/>
                </a:solidFill>
              </a:rPr>
              <a:t>aliran</a:t>
            </a:r>
            <a:r>
              <a:rPr lang="en-US" sz="2400" dirty="0">
                <a:solidFill>
                  <a:schemeClr val="tx1"/>
                </a:solidFill>
              </a:rPr>
              <a:t> </a:t>
            </a:r>
            <a:r>
              <a:rPr lang="en-US" sz="2400" dirty="0" err="1">
                <a:solidFill>
                  <a:schemeClr val="tx1"/>
                </a:solidFill>
              </a:rPr>
              <a:t>kerja</a:t>
            </a:r>
            <a:r>
              <a:rPr lang="en-US" sz="2400" dirty="0">
                <a:solidFill>
                  <a:schemeClr val="tx1"/>
                </a:solidFill>
              </a:rPr>
              <a:t> </a:t>
            </a:r>
            <a:r>
              <a:rPr lang="en-US" sz="2400" dirty="0" err="1">
                <a:solidFill>
                  <a:schemeClr val="tx1"/>
                </a:solidFill>
              </a:rPr>
              <a:t>terisolasi</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sevice</a:t>
            </a:r>
            <a:r>
              <a:rPr lang="en-US" sz="2400" dirty="0">
                <a:solidFill>
                  <a:schemeClr val="tx1"/>
                </a:solidFill>
              </a:rPr>
              <a:t>-service (Web Services Flow Language - WSFL).</a:t>
            </a:r>
          </a:p>
          <a:p>
            <a:pPr>
              <a:lnSpc>
                <a:spcPct val="150000"/>
              </a:lnSpc>
            </a:pPr>
            <a:r>
              <a:rPr lang="en-US" sz="2400" dirty="0" err="1">
                <a:solidFill>
                  <a:schemeClr val="tx1"/>
                </a:solidFill>
              </a:rPr>
              <a:t>Pertukaran</a:t>
            </a:r>
            <a:r>
              <a:rPr lang="en-US" sz="2400" dirty="0">
                <a:solidFill>
                  <a:schemeClr val="tx1"/>
                </a:solidFill>
              </a:rPr>
              <a:t> data </a:t>
            </a:r>
            <a:r>
              <a:rPr lang="en-US" sz="2400" dirty="0" err="1">
                <a:solidFill>
                  <a:schemeClr val="tx1"/>
                </a:solidFill>
              </a:rPr>
              <a:t>pada</a:t>
            </a:r>
            <a:r>
              <a:rPr lang="en-US" sz="2400" dirty="0">
                <a:solidFill>
                  <a:schemeClr val="tx1"/>
                </a:solidFill>
              </a:rPr>
              <a:t> </a:t>
            </a:r>
            <a:r>
              <a:rPr lang="en-US" sz="2400" dirty="0" err="1">
                <a:solidFill>
                  <a:schemeClr val="tx1"/>
                </a:solidFill>
              </a:rPr>
              <a:t>aplikasi</a:t>
            </a:r>
            <a:r>
              <a:rPr lang="en-US" sz="2400" dirty="0">
                <a:solidFill>
                  <a:schemeClr val="tx1"/>
                </a:solidFill>
              </a:rPr>
              <a:t> yang </a:t>
            </a:r>
            <a:r>
              <a:rPr lang="en-US" sz="2400" dirty="0" err="1">
                <a:solidFill>
                  <a:schemeClr val="tx1"/>
                </a:solidFill>
              </a:rPr>
              <a:t>berbeda-beda</a:t>
            </a:r>
            <a:r>
              <a:rPr lang="en-US" sz="2400" dirty="0">
                <a:solidFill>
                  <a:schemeClr val="tx1"/>
                </a:solidFill>
              </a:rPr>
              <a:t> (X-Schema, XSLT ++)</a:t>
            </a:r>
          </a:p>
          <a:p>
            <a:pPr>
              <a:lnSpc>
                <a:spcPct val="150000"/>
              </a:lnSpc>
            </a:pPr>
            <a:r>
              <a:rPr lang="en-US" sz="2400" dirty="0">
                <a:solidFill>
                  <a:schemeClr val="tx1"/>
                </a:solidFill>
              </a:rPr>
              <a:t>(</a:t>
            </a:r>
            <a:r>
              <a:rPr lang="en-US" sz="2400" dirty="0" err="1">
                <a:solidFill>
                  <a:schemeClr val="tx1"/>
                </a:solidFill>
              </a:rPr>
              <a:t>Masa</a:t>
            </a:r>
            <a:r>
              <a:rPr lang="en-US" sz="2400" dirty="0">
                <a:solidFill>
                  <a:schemeClr val="tx1"/>
                </a:solidFill>
              </a:rPr>
              <a:t> </a:t>
            </a:r>
            <a:r>
              <a:rPr lang="en-US" sz="2400" dirty="0" err="1">
                <a:solidFill>
                  <a:schemeClr val="tx1"/>
                </a:solidFill>
              </a:rPr>
              <a:t>depan</a:t>
            </a:r>
            <a:r>
              <a:rPr lang="en-US" sz="2400" dirty="0">
                <a:solidFill>
                  <a:schemeClr val="tx1"/>
                </a:solidFill>
              </a:rPr>
              <a:t>: </a:t>
            </a:r>
            <a:r>
              <a:rPr lang="en-US" sz="2400" dirty="0" err="1">
                <a:solidFill>
                  <a:schemeClr val="tx1"/>
                </a:solidFill>
              </a:rPr>
              <a:t>standardisasi</a:t>
            </a:r>
            <a:r>
              <a:rPr lang="en-US" sz="2400" dirty="0">
                <a:solidFill>
                  <a:schemeClr val="tx1"/>
                </a:solidFill>
              </a:rPr>
              <a:t> </a:t>
            </a:r>
            <a:r>
              <a:rPr lang="en-US" sz="2400" dirty="0" err="1">
                <a:solidFill>
                  <a:schemeClr val="tx1"/>
                </a:solidFill>
              </a:rPr>
              <a:t>dari</a:t>
            </a:r>
            <a:r>
              <a:rPr lang="en-US" sz="2400" dirty="0">
                <a:solidFill>
                  <a:schemeClr val="tx1"/>
                </a:solidFill>
              </a:rPr>
              <a:t> info </a:t>
            </a:r>
            <a:r>
              <a:rPr lang="en-US" sz="2400" dirty="0" err="1">
                <a:solidFill>
                  <a:schemeClr val="tx1"/>
                </a:solidFill>
              </a:rPr>
              <a:t>konteks</a:t>
            </a:r>
            <a:r>
              <a:rPr lang="en-US" sz="2400" dirty="0">
                <a:solidFill>
                  <a:schemeClr val="tx1"/>
                </a:solidFill>
              </a:rPr>
              <a:t> </a:t>
            </a:r>
            <a:r>
              <a:rPr lang="en-US" sz="2400" dirty="0" err="1">
                <a:solidFill>
                  <a:schemeClr val="tx1"/>
                </a:solidFill>
              </a:rPr>
              <a:t>antara</a:t>
            </a:r>
            <a:r>
              <a:rPr lang="en-US" sz="2400" dirty="0">
                <a:solidFill>
                  <a:schemeClr val="tx1"/>
                </a:solidFill>
              </a:rPr>
              <a:t> web </a:t>
            </a:r>
            <a:r>
              <a:rPr lang="en-US" sz="2400" dirty="0" err="1">
                <a:solidFill>
                  <a:schemeClr val="tx1"/>
                </a:solidFill>
              </a:rPr>
              <a:t>servis</a:t>
            </a:r>
            <a:r>
              <a:rPr lang="en-US" sz="2400" dirty="0">
                <a:solidFill>
                  <a:schemeClr val="tx1"/>
                </a:solidFill>
              </a:rPr>
              <a:t> </a:t>
            </a:r>
            <a:r>
              <a:rPr lang="en-US" sz="2400" dirty="0" err="1">
                <a:solidFill>
                  <a:schemeClr val="tx1"/>
                </a:solidFill>
              </a:rPr>
              <a:t>dan</a:t>
            </a:r>
            <a:r>
              <a:rPr lang="en-US" sz="2400" dirty="0">
                <a:solidFill>
                  <a:schemeClr val="tx1"/>
                </a:solidFill>
              </a:rPr>
              <a:t> </a:t>
            </a:r>
            <a:r>
              <a:rPr lang="en-US" sz="2400" dirty="0" err="1">
                <a:solidFill>
                  <a:schemeClr val="tx1"/>
                </a:solidFill>
              </a:rPr>
              <a:t>klien</a:t>
            </a:r>
            <a:r>
              <a:rPr lang="en-US" sz="2400" dirty="0">
                <a:solidFill>
                  <a:schemeClr val="tx1"/>
                </a:solidFill>
              </a:rPr>
              <a:t> – </a:t>
            </a:r>
            <a:r>
              <a:rPr lang="en-US" sz="2400" dirty="0" err="1">
                <a:solidFill>
                  <a:schemeClr val="tx1"/>
                </a:solidFill>
              </a:rPr>
              <a:t>integrasi</a:t>
            </a:r>
            <a:r>
              <a:rPr lang="en-US" sz="2400" dirty="0">
                <a:solidFill>
                  <a:schemeClr val="tx1"/>
                </a:solidFill>
              </a:rPr>
              <a:t> </a:t>
            </a:r>
            <a:r>
              <a:rPr lang="en-US" sz="2400" dirty="0" err="1">
                <a:solidFill>
                  <a:schemeClr val="tx1"/>
                </a:solidFill>
              </a:rPr>
              <a:t>servis</a:t>
            </a:r>
            <a:r>
              <a:rPr lang="en-US" sz="2400" dirty="0">
                <a:solidFill>
                  <a:schemeClr val="tx1"/>
                </a:solidFill>
              </a:rPr>
              <a:t> horizontal</a:t>
            </a:r>
            <a:r>
              <a:rPr lang="en-US"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670B0543-5D74-4922-B221-EC6E3737B11A}"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73</a:t>
            </a:fld>
            <a:endParaRPr lang="id-ID" dirty="0"/>
          </a:p>
        </p:txBody>
      </p:sp>
    </p:spTree>
    <p:extLst>
      <p:ext uri="{BB962C8B-B14F-4D97-AF65-F5344CB8AC3E}">
        <p14:creationId xmlns:p14="http://schemas.microsoft.com/office/powerpoint/2010/main" val="32164424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REST</a:t>
            </a:r>
            <a:br>
              <a:rPr lang="en-US" b="1" dirty="0" smtClean="0"/>
            </a:br>
            <a:r>
              <a:rPr lang="en-US" b="1" dirty="0"/>
              <a:t>(</a:t>
            </a:r>
            <a:r>
              <a:rPr lang="en-US" b="1" i="1" dirty="0" err="1"/>
              <a:t>REpresentational</a:t>
            </a:r>
            <a:r>
              <a:rPr lang="en-US" b="1" i="1" dirty="0"/>
              <a:t> State Transfer</a:t>
            </a:r>
            <a:r>
              <a:rPr lang="en-US" b="1" dirty="0"/>
              <a:t>)</a:t>
            </a:r>
            <a:endParaRPr lang="en-US" dirty="0"/>
          </a:p>
        </p:txBody>
      </p:sp>
      <p:sp>
        <p:nvSpPr>
          <p:cNvPr id="3" name="Content Placeholder 2"/>
          <p:cNvSpPr>
            <a:spLocks noGrp="1"/>
          </p:cNvSpPr>
          <p:nvPr>
            <p:ph idx="1"/>
          </p:nvPr>
        </p:nvSpPr>
        <p:spPr/>
        <p:txBody>
          <a:bodyPr>
            <a:normAutofit/>
          </a:bodyPr>
          <a:lstStyle/>
          <a:p>
            <a:pPr marL="0" indent="0" algn="just">
              <a:lnSpc>
                <a:spcPct val="150000"/>
              </a:lnSpc>
              <a:buNone/>
            </a:pPr>
            <a:r>
              <a:rPr lang="en-US" sz="2400" b="1" dirty="0" smtClean="0"/>
              <a:t>REST (</a:t>
            </a:r>
            <a:r>
              <a:rPr lang="en-US" sz="2400" b="1" i="1" dirty="0" err="1" smtClean="0"/>
              <a:t>REpresentational</a:t>
            </a:r>
            <a:r>
              <a:rPr lang="en-US" sz="2400" b="1" i="1" dirty="0" smtClean="0"/>
              <a:t> State Transfer</a:t>
            </a:r>
            <a:r>
              <a:rPr lang="en-US" sz="2400" b="1" dirty="0" smtClean="0"/>
              <a:t>) </a:t>
            </a:r>
            <a:r>
              <a:rPr lang="en-US" sz="2400" dirty="0" err="1" smtClean="0"/>
              <a:t>adalah</a:t>
            </a:r>
            <a:r>
              <a:rPr lang="en-US" sz="2400" dirty="0" smtClean="0"/>
              <a:t> </a:t>
            </a:r>
            <a:r>
              <a:rPr lang="en-US" sz="2400" dirty="0" err="1" smtClean="0"/>
              <a:t>suatu</a:t>
            </a:r>
            <a:r>
              <a:rPr lang="en-US" sz="2400" dirty="0" smtClean="0"/>
              <a:t> </a:t>
            </a:r>
            <a:r>
              <a:rPr lang="en-US" sz="2400" dirty="0" err="1" smtClean="0"/>
              <a:t>arsitektur</a:t>
            </a:r>
            <a:r>
              <a:rPr lang="en-US" sz="2400" dirty="0" smtClean="0"/>
              <a:t> </a:t>
            </a:r>
            <a:r>
              <a:rPr lang="en-US" sz="2400" dirty="0" err="1" smtClean="0"/>
              <a:t>metode</a:t>
            </a:r>
            <a:r>
              <a:rPr lang="en-US" sz="2400" dirty="0" smtClean="0"/>
              <a:t> </a:t>
            </a:r>
            <a:r>
              <a:rPr lang="en-US" sz="2400" dirty="0" err="1" smtClean="0"/>
              <a:t>komunikasi</a:t>
            </a:r>
            <a:r>
              <a:rPr lang="en-US" sz="2400" dirty="0" smtClean="0"/>
              <a:t> yang </a:t>
            </a:r>
            <a:r>
              <a:rPr lang="en-US" sz="2400" dirty="0" err="1" smtClean="0"/>
              <a:t>sering</a:t>
            </a:r>
            <a:r>
              <a:rPr lang="en-US" sz="2400" dirty="0" smtClean="0"/>
              <a:t> </a:t>
            </a:r>
            <a:r>
              <a:rPr lang="en-US" sz="2400" dirty="0" err="1" smtClean="0"/>
              <a:t>diterapkan</a:t>
            </a:r>
            <a:r>
              <a:rPr lang="en-US" sz="2400" dirty="0" smtClean="0"/>
              <a:t> </a:t>
            </a:r>
            <a:r>
              <a:rPr lang="en-US" sz="2400" dirty="0" err="1" smtClean="0"/>
              <a:t>dalam</a:t>
            </a:r>
            <a:r>
              <a:rPr lang="en-US" sz="2400" dirty="0" smtClean="0"/>
              <a:t> </a:t>
            </a:r>
            <a:r>
              <a:rPr lang="en-US" sz="2400" dirty="0" err="1" smtClean="0"/>
              <a:t>pengembangan</a:t>
            </a:r>
            <a:r>
              <a:rPr lang="en-US" sz="2400" dirty="0" smtClean="0"/>
              <a:t> </a:t>
            </a:r>
            <a:r>
              <a:rPr lang="en-US" sz="2400" dirty="0" err="1" smtClean="0"/>
              <a:t>layanan</a:t>
            </a:r>
            <a:r>
              <a:rPr lang="en-US" sz="2400" dirty="0" smtClean="0"/>
              <a:t> </a:t>
            </a:r>
            <a:r>
              <a:rPr lang="en-US" sz="2400" dirty="0" err="1" smtClean="0"/>
              <a:t>berbasis</a:t>
            </a:r>
            <a:r>
              <a:rPr lang="en-US" sz="2400" dirty="0" smtClean="0"/>
              <a:t> web.</a:t>
            </a:r>
            <a:endParaRPr lang="en-US" sz="2400" dirty="0"/>
          </a:p>
        </p:txBody>
      </p:sp>
      <p:sp>
        <p:nvSpPr>
          <p:cNvPr id="4" name="Date Placeholder 3"/>
          <p:cNvSpPr>
            <a:spLocks noGrp="1"/>
          </p:cNvSpPr>
          <p:nvPr>
            <p:ph type="dt" sz="half" idx="10"/>
          </p:nvPr>
        </p:nvSpPr>
        <p:spPr/>
        <p:txBody>
          <a:bodyPr/>
          <a:lstStyle/>
          <a:p>
            <a:fld id="{4383C3D4-07D2-465D-8A6E-459FFBC04B9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74</a:t>
            </a:fld>
            <a:endParaRPr lang="id-ID"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0138" y="3297741"/>
            <a:ext cx="5106549" cy="283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08501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b="1" dirty="0" err="1" smtClean="0"/>
              <a:t>Arsitektur</a:t>
            </a:r>
            <a:r>
              <a:rPr lang="en-ID" b="1" dirty="0"/>
              <a:t> Web Services </a:t>
            </a:r>
            <a:endParaRPr lang="en-US" dirty="0"/>
          </a:p>
        </p:txBody>
      </p:sp>
      <p:sp>
        <p:nvSpPr>
          <p:cNvPr id="3" name="Content Placeholder 2"/>
          <p:cNvSpPr>
            <a:spLocks noGrp="1"/>
          </p:cNvSpPr>
          <p:nvPr>
            <p:ph idx="1"/>
          </p:nvPr>
        </p:nvSpPr>
        <p:spPr/>
        <p:txBody>
          <a:bodyPr anchor="ctr"/>
          <a:lstStyle/>
          <a:p>
            <a:pPr>
              <a:lnSpc>
                <a:spcPct val="150000"/>
              </a:lnSpc>
            </a:pPr>
            <a:r>
              <a:rPr lang="en-ID" sz="2800" dirty="0" smtClean="0">
                <a:solidFill>
                  <a:schemeClr val="tx1"/>
                </a:solidFill>
              </a:rPr>
              <a:t>Services provider </a:t>
            </a:r>
          </a:p>
          <a:p>
            <a:pPr>
              <a:lnSpc>
                <a:spcPct val="150000"/>
              </a:lnSpc>
            </a:pPr>
            <a:r>
              <a:rPr lang="en-ID" sz="2800" dirty="0" smtClean="0">
                <a:solidFill>
                  <a:schemeClr val="tx1"/>
                </a:solidFill>
              </a:rPr>
              <a:t>Services </a:t>
            </a:r>
            <a:r>
              <a:rPr lang="en-ID" sz="2800" dirty="0">
                <a:solidFill>
                  <a:schemeClr val="tx1"/>
                </a:solidFill>
              </a:rPr>
              <a:t>r</a:t>
            </a:r>
            <a:r>
              <a:rPr lang="en-ID" sz="2800" dirty="0" smtClean="0">
                <a:solidFill>
                  <a:schemeClr val="tx1"/>
                </a:solidFill>
              </a:rPr>
              <a:t>egistry </a:t>
            </a:r>
          </a:p>
          <a:p>
            <a:pPr>
              <a:lnSpc>
                <a:spcPct val="150000"/>
              </a:lnSpc>
            </a:pPr>
            <a:r>
              <a:rPr lang="en-ID" sz="2800" dirty="0" smtClean="0">
                <a:solidFill>
                  <a:schemeClr val="tx1"/>
                </a:solidFill>
              </a:rPr>
              <a:t>Services </a:t>
            </a:r>
            <a:r>
              <a:rPr lang="en-ID" sz="2800" dirty="0" err="1" smtClean="0">
                <a:solidFill>
                  <a:schemeClr val="tx1"/>
                </a:solidFill>
              </a:rPr>
              <a:t>reguestor</a:t>
            </a:r>
            <a:endParaRPr lang="en-ID" sz="2800" dirty="0" smtClean="0">
              <a:solidFill>
                <a:schemeClr val="tx1"/>
              </a:solidFill>
            </a:endParaRPr>
          </a:p>
          <a:p>
            <a:pPr marL="0" indent="0">
              <a:lnSpc>
                <a:spcPct val="150000"/>
              </a:lnSpc>
              <a:buNone/>
            </a:pPr>
            <a:endParaRPr lang="en-US" dirty="0">
              <a:solidFill>
                <a:schemeClr val="tx1"/>
              </a:solidFill>
            </a:endParaRPr>
          </a:p>
        </p:txBody>
      </p:sp>
      <p:sp>
        <p:nvSpPr>
          <p:cNvPr id="4" name="Date Placeholder 3"/>
          <p:cNvSpPr>
            <a:spLocks noGrp="1"/>
          </p:cNvSpPr>
          <p:nvPr>
            <p:ph type="dt" sz="half" idx="10"/>
          </p:nvPr>
        </p:nvSpPr>
        <p:spPr/>
        <p:txBody>
          <a:bodyPr/>
          <a:lstStyle/>
          <a:p>
            <a:fld id="{BEAF57C9-DCEA-4341-A051-F3FE50AEB6F5}"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75</a:t>
            </a:fld>
            <a:endParaRPr lang="id-ID" dirty="0"/>
          </a:p>
        </p:txBody>
      </p:sp>
    </p:spTree>
    <p:extLst>
      <p:ext uri="{BB962C8B-B14F-4D97-AF65-F5344CB8AC3E}">
        <p14:creationId xmlns:p14="http://schemas.microsoft.com/office/powerpoint/2010/main" val="39748145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D" b="1" dirty="0" err="1"/>
              <a:t>Arsitektur</a:t>
            </a:r>
            <a:r>
              <a:rPr lang="en-ID" b="1" dirty="0"/>
              <a:t> Web Services </a:t>
            </a:r>
            <a:endParaRPr lang="en-US" dirty="0"/>
          </a:p>
        </p:txBody>
      </p:sp>
      <p:sp>
        <p:nvSpPr>
          <p:cNvPr id="3" name="Content Placeholder 2"/>
          <p:cNvSpPr>
            <a:spLocks noGrp="1"/>
          </p:cNvSpPr>
          <p:nvPr>
            <p:ph idx="1"/>
          </p:nvPr>
        </p:nvSpPr>
        <p:spPr/>
        <p:txBody>
          <a:bodyPr anchor="ctr">
            <a:noAutofit/>
          </a:bodyPr>
          <a:lstStyle/>
          <a:p>
            <a:pPr algn="just">
              <a:lnSpc>
                <a:spcPct val="150000"/>
              </a:lnSpc>
            </a:pPr>
            <a:r>
              <a:rPr lang="en-ID" sz="2200" b="1" dirty="0" smtClean="0">
                <a:solidFill>
                  <a:schemeClr val="tx1"/>
                </a:solidFill>
              </a:rPr>
              <a:t>Services Provider </a:t>
            </a:r>
            <a:endParaRPr lang="id-ID" sz="2200" b="1" dirty="0" smtClean="0">
              <a:solidFill>
                <a:schemeClr val="tx1"/>
              </a:solidFill>
            </a:endParaRPr>
          </a:p>
          <a:p>
            <a:pPr marL="0" indent="0" algn="just">
              <a:lnSpc>
                <a:spcPct val="150000"/>
              </a:lnSpc>
              <a:buNone/>
            </a:pPr>
            <a:r>
              <a:rPr lang="en-US" sz="2200" dirty="0" err="1" smtClean="0">
                <a:solidFill>
                  <a:schemeClr val="tx1"/>
                </a:solidFill>
              </a:rPr>
              <a:t>Berfungsi</a:t>
            </a:r>
            <a:r>
              <a:rPr lang="en-US" sz="2200" dirty="0" smtClean="0">
                <a:solidFill>
                  <a:schemeClr val="tx1"/>
                </a:solidFill>
              </a:rPr>
              <a:t> </a:t>
            </a:r>
            <a:r>
              <a:rPr lang="en-US" sz="2200" dirty="0" err="1" smtClean="0">
                <a:solidFill>
                  <a:schemeClr val="tx1"/>
                </a:solidFill>
              </a:rPr>
              <a:t>untuk</a:t>
            </a:r>
            <a:r>
              <a:rPr lang="en-US" sz="2200" dirty="0" smtClean="0">
                <a:solidFill>
                  <a:schemeClr val="tx1"/>
                </a:solidFill>
              </a:rPr>
              <a:t> </a:t>
            </a:r>
            <a:r>
              <a:rPr lang="en-US" sz="2200" dirty="0" err="1" smtClean="0">
                <a:solidFill>
                  <a:schemeClr val="tx1"/>
                </a:solidFill>
              </a:rPr>
              <a:t>menyediakan</a:t>
            </a:r>
            <a:r>
              <a:rPr lang="en-US" sz="2200" dirty="0" smtClean="0">
                <a:solidFill>
                  <a:schemeClr val="tx1"/>
                </a:solidFill>
              </a:rPr>
              <a:t> </a:t>
            </a:r>
            <a:r>
              <a:rPr lang="en-US" sz="2200" dirty="0" err="1" smtClean="0">
                <a:solidFill>
                  <a:schemeClr val="tx1"/>
                </a:solidFill>
              </a:rPr>
              <a:t>layan</a:t>
            </a:r>
            <a:r>
              <a:rPr lang="en-US" sz="2200" dirty="0" smtClean="0">
                <a:solidFill>
                  <a:schemeClr val="tx1"/>
                </a:solidFill>
              </a:rPr>
              <a:t>/ services </a:t>
            </a:r>
            <a:r>
              <a:rPr lang="en-US" sz="2200" dirty="0" err="1" smtClean="0">
                <a:solidFill>
                  <a:schemeClr val="tx1"/>
                </a:solidFill>
              </a:rPr>
              <a:t>dan</a:t>
            </a:r>
            <a:r>
              <a:rPr lang="en-US" sz="2200" dirty="0" smtClean="0">
                <a:solidFill>
                  <a:schemeClr val="tx1"/>
                </a:solidFill>
              </a:rPr>
              <a:t> </a:t>
            </a:r>
            <a:r>
              <a:rPr lang="en-US" sz="2200" dirty="0" err="1" smtClean="0">
                <a:solidFill>
                  <a:schemeClr val="tx1"/>
                </a:solidFill>
              </a:rPr>
              <a:t>mengolah</a:t>
            </a:r>
            <a:r>
              <a:rPr lang="en-US" sz="2200" dirty="0" smtClean="0">
                <a:solidFill>
                  <a:schemeClr val="tx1"/>
                </a:solidFill>
              </a:rPr>
              <a:t> </a:t>
            </a:r>
            <a:r>
              <a:rPr lang="en-US" sz="2200" dirty="0" err="1" smtClean="0">
                <a:solidFill>
                  <a:schemeClr val="tx1"/>
                </a:solidFill>
              </a:rPr>
              <a:t>sebuah</a:t>
            </a:r>
            <a:r>
              <a:rPr lang="en-US" sz="2200" dirty="0" smtClean="0">
                <a:solidFill>
                  <a:schemeClr val="tx1"/>
                </a:solidFill>
              </a:rPr>
              <a:t> registry agar </a:t>
            </a:r>
            <a:r>
              <a:rPr lang="en-US" sz="2200" dirty="0" err="1" smtClean="0">
                <a:solidFill>
                  <a:schemeClr val="tx1"/>
                </a:solidFill>
              </a:rPr>
              <a:t>layanan-layanan</a:t>
            </a:r>
            <a:r>
              <a:rPr lang="en-US" sz="2200" dirty="0" smtClean="0">
                <a:solidFill>
                  <a:schemeClr val="tx1"/>
                </a:solidFill>
              </a:rPr>
              <a:t> </a:t>
            </a:r>
            <a:r>
              <a:rPr lang="en-US" sz="2200" dirty="0" err="1" smtClean="0">
                <a:solidFill>
                  <a:schemeClr val="tx1"/>
                </a:solidFill>
              </a:rPr>
              <a:t>tersebut</a:t>
            </a:r>
            <a:r>
              <a:rPr lang="en-US" sz="2200" dirty="0" smtClean="0">
                <a:solidFill>
                  <a:schemeClr val="tx1"/>
                </a:solidFill>
              </a:rPr>
              <a:t> </a:t>
            </a:r>
            <a:r>
              <a:rPr lang="en-US" sz="2200" dirty="0" err="1" smtClean="0">
                <a:solidFill>
                  <a:schemeClr val="tx1"/>
                </a:solidFill>
              </a:rPr>
              <a:t>dapat</a:t>
            </a:r>
            <a:r>
              <a:rPr lang="en-US" sz="2200" dirty="0" smtClean="0">
                <a:solidFill>
                  <a:schemeClr val="tx1"/>
                </a:solidFill>
              </a:rPr>
              <a:t> </a:t>
            </a:r>
            <a:r>
              <a:rPr lang="en-US" sz="2200" dirty="0" err="1" smtClean="0">
                <a:solidFill>
                  <a:schemeClr val="tx1"/>
                </a:solidFill>
              </a:rPr>
              <a:t>tersedia</a:t>
            </a:r>
            <a:r>
              <a:rPr lang="en-US" sz="2200" dirty="0" smtClean="0">
                <a:solidFill>
                  <a:schemeClr val="tx1"/>
                </a:solidFill>
              </a:rPr>
              <a:t>.</a:t>
            </a:r>
            <a:endParaRPr lang="id-ID" sz="2200" dirty="0" smtClean="0">
              <a:solidFill>
                <a:schemeClr val="tx1"/>
              </a:solidFill>
            </a:endParaRPr>
          </a:p>
          <a:p>
            <a:pPr algn="just">
              <a:lnSpc>
                <a:spcPct val="150000"/>
              </a:lnSpc>
            </a:pPr>
            <a:r>
              <a:rPr lang="en-ID" sz="2200" b="1" dirty="0"/>
              <a:t>Services Registry </a:t>
            </a:r>
            <a:endParaRPr lang="id-ID" sz="2200" b="1" dirty="0" smtClean="0"/>
          </a:p>
          <a:p>
            <a:pPr marL="0" indent="0" algn="just">
              <a:lnSpc>
                <a:spcPct val="150000"/>
              </a:lnSpc>
              <a:buNone/>
            </a:pPr>
            <a:r>
              <a:rPr lang="en-ID" sz="2200" dirty="0" err="1" smtClean="0"/>
              <a:t>Berfungsi</a:t>
            </a:r>
            <a:r>
              <a:rPr lang="en-ID" sz="2200" dirty="0" smtClean="0"/>
              <a:t> </a:t>
            </a:r>
            <a:r>
              <a:rPr lang="en-ID" sz="2200" dirty="0" err="1"/>
              <a:t>sebagai</a:t>
            </a:r>
            <a:r>
              <a:rPr lang="en-ID" sz="2200" dirty="0"/>
              <a:t> central yang </a:t>
            </a:r>
            <a:r>
              <a:rPr lang="en-ID" sz="2200" dirty="0" err="1"/>
              <a:t>mendeskripsikan</a:t>
            </a:r>
            <a:r>
              <a:rPr lang="en-ID" sz="2200" dirty="0"/>
              <a:t>  </a:t>
            </a:r>
            <a:r>
              <a:rPr lang="en-ID" sz="2200" dirty="0" err="1"/>
              <a:t>semua</a:t>
            </a:r>
            <a:r>
              <a:rPr lang="en-ID" sz="2200" dirty="0"/>
              <a:t> </a:t>
            </a:r>
            <a:r>
              <a:rPr lang="en-ID" sz="2200" dirty="0" err="1"/>
              <a:t>layanan</a:t>
            </a:r>
            <a:r>
              <a:rPr lang="en-ID" sz="2200" dirty="0"/>
              <a:t>/services yang </a:t>
            </a:r>
            <a:r>
              <a:rPr lang="en-ID" sz="2200" dirty="0" err="1"/>
              <a:t>telah</a:t>
            </a:r>
            <a:r>
              <a:rPr lang="en-ID" sz="2200" dirty="0"/>
              <a:t> di-registry</a:t>
            </a:r>
            <a:r>
              <a:rPr lang="en-ID" sz="2200" dirty="0" smtClean="0"/>
              <a:t>.</a:t>
            </a:r>
            <a:endParaRPr lang="id-ID" sz="2200" dirty="0" smtClean="0"/>
          </a:p>
          <a:p>
            <a:pPr algn="just">
              <a:lnSpc>
                <a:spcPct val="150000"/>
              </a:lnSpc>
            </a:pPr>
            <a:r>
              <a:rPr lang="en-US" sz="2200" b="1" dirty="0">
                <a:solidFill>
                  <a:schemeClr val="tx1"/>
                </a:solidFill>
              </a:rPr>
              <a:t>Services Requestor </a:t>
            </a:r>
            <a:endParaRPr lang="id-ID" sz="2200" b="1" dirty="0" smtClean="0">
              <a:solidFill>
                <a:schemeClr val="tx1"/>
              </a:solidFill>
            </a:endParaRPr>
          </a:p>
          <a:p>
            <a:pPr marL="0" indent="0" algn="just">
              <a:lnSpc>
                <a:spcPct val="150000"/>
              </a:lnSpc>
              <a:buNone/>
            </a:pPr>
            <a:r>
              <a:rPr lang="en-US" sz="2200" dirty="0" err="1" smtClean="0">
                <a:solidFill>
                  <a:schemeClr val="tx1"/>
                </a:solidFill>
              </a:rPr>
              <a:t>Berfungsi</a:t>
            </a:r>
            <a:r>
              <a:rPr lang="en-US" sz="2200" dirty="0" smtClean="0">
                <a:solidFill>
                  <a:schemeClr val="tx1"/>
                </a:solidFill>
              </a:rPr>
              <a:t> </a:t>
            </a:r>
            <a:r>
              <a:rPr lang="en-US" sz="2200" dirty="0" err="1">
                <a:solidFill>
                  <a:schemeClr val="tx1"/>
                </a:solidFill>
              </a:rPr>
              <a:t>permintaan</a:t>
            </a:r>
            <a:r>
              <a:rPr lang="en-US" sz="2200" dirty="0">
                <a:solidFill>
                  <a:schemeClr val="tx1"/>
                </a:solidFill>
              </a:rPr>
              <a:t> </a:t>
            </a:r>
            <a:r>
              <a:rPr lang="en-US" sz="2200" dirty="0" err="1">
                <a:solidFill>
                  <a:schemeClr val="tx1"/>
                </a:solidFill>
              </a:rPr>
              <a:t>layanan</a:t>
            </a:r>
            <a:r>
              <a:rPr lang="en-US" sz="2200" dirty="0">
                <a:solidFill>
                  <a:schemeClr val="tx1"/>
                </a:solidFill>
              </a:rPr>
              <a:t> yang </a:t>
            </a:r>
            <a:r>
              <a:rPr lang="en-US" sz="2200" dirty="0" err="1">
                <a:solidFill>
                  <a:schemeClr val="tx1"/>
                </a:solidFill>
              </a:rPr>
              <a:t>mencari</a:t>
            </a:r>
            <a:r>
              <a:rPr lang="en-US" sz="2200" dirty="0">
                <a:solidFill>
                  <a:schemeClr val="tx1"/>
                </a:solidFill>
              </a:rPr>
              <a:t> </a:t>
            </a:r>
            <a:r>
              <a:rPr lang="en-US" sz="2200" dirty="0" err="1">
                <a:solidFill>
                  <a:schemeClr val="tx1"/>
                </a:solidFill>
              </a:rPr>
              <a:t>dan</a:t>
            </a:r>
            <a:r>
              <a:rPr lang="en-US" sz="2200" dirty="0">
                <a:solidFill>
                  <a:schemeClr val="tx1"/>
                </a:solidFill>
              </a:rPr>
              <a:t> </a:t>
            </a:r>
            <a:r>
              <a:rPr lang="en-US" sz="2200" dirty="0" err="1">
                <a:solidFill>
                  <a:schemeClr val="tx1"/>
                </a:solidFill>
              </a:rPr>
              <a:t>menemukan</a:t>
            </a:r>
            <a:r>
              <a:rPr lang="en-US" sz="2200" dirty="0">
                <a:solidFill>
                  <a:schemeClr val="tx1"/>
                </a:solidFill>
              </a:rPr>
              <a:t> </a:t>
            </a:r>
            <a:r>
              <a:rPr lang="en-US" sz="2200" dirty="0" err="1">
                <a:solidFill>
                  <a:schemeClr val="tx1"/>
                </a:solidFill>
              </a:rPr>
              <a:t>layanan</a:t>
            </a:r>
            <a:r>
              <a:rPr lang="en-US" sz="2200" dirty="0" smtClean="0">
                <a:solidFill>
                  <a:schemeClr val="tx1"/>
                </a:solidFill>
              </a:rPr>
              <a:t>.</a:t>
            </a:r>
            <a:endParaRPr lang="en-US" sz="2200" dirty="0">
              <a:solidFill>
                <a:schemeClr val="tx1"/>
              </a:solidFill>
            </a:endParaRPr>
          </a:p>
        </p:txBody>
      </p:sp>
      <p:sp>
        <p:nvSpPr>
          <p:cNvPr id="4" name="Date Placeholder 3"/>
          <p:cNvSpPr>
            <a:spLocks noGrp="1"/>
          </p:cNvSpPr>
          <p:nvPr>
            <p:ph type="dt" sz="half" idx="10"/>
          </p:nvPr>
        </p:nvSpPr>
        <p:spPr/>
        <p:txBody>
          <a:bodyPr/>
          <a:lstStyle/>
          <a:p>
            <a:fld id="{ED40B964-A6E5-4FE6-B60E-7B5C2AEB7C0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76</a:t>
            </a:fld>
            <a:endParaRPr lang="id-ID" dirty="0"/>
          </a:p>
        </p:txBody>
      </p:sp>
    </p:spTree>
    <p:extLst>
      <p:ext uri="{BB962C8B-B14F-4D97-AF65-F5344CB8AC3E}">
        <p14:creationId xmlns:p14="http://schemas.microsoft.com/office/powerpoint/2010/main" val="38210449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Arsitektur</a:t>
            </a:r>
            <a:r>
              <a:rPr lang="en-US" b="1" dirty="0"/>
              <a:t> REST</a:t>
            </a:r>
          </a:p>
        </p:txBody>
      </p:sp>
      <p:sp>
        <p:nvSpPr>
          <p:cNvPr id="3" name="Content Placeholder 2"/>
          <p:cNvSpPr>
            <a:spLocks noGrp="1"/>
          </p:cNvSpPr>
          <p:nvPr>
            <p:ph idx="1"/>
          </p:nvPr>
        </p:nvSpPr>
        <p:spPr/>
        <p:txBody>
          <a:bodyPr anchor="ctr">
            <a:normAutofit fontScale="92500" lnSpcReduction="20000"/>
          </a:bodyPr>
          <a:lstStyle/>
          <a:p>
            <a:pPr>
              <a:lnSpc>
                <a:spcPct val="150000"/>
              </a:lnSpc>
            </a:pPr>
            <a:r>
              <a:rPr lang="en-US" dirty="0" smtClean="0">
                <a:solidFill>
                  <a:schemeClr val="tx1"/>
                </a:solidFill>
              </a:rPr>
              <a:t>Verb</a:t>
            </a:r>
          </a:p>
          <a:p>
            <a:pPr>
              <a:lnSpc>
                <a:spcPct val="150000"/>
              </a:lnSpc>
            </a:pPr>
            <a:r>
              <a:rPr lang="en-US" dirty="0" smtClean="0">
                <a:solidFill>
                  <a:schemeClr val="tx1"/>
                </a:solidFill>
              </a:rPr>
              <a:t>URI</a:t>
            </a:r>
          </a:p>
          <a:p>
            <a:pPr>
              <a:lnSpc>
                <a:spcPct val="150000"/>
              </a:lnSpc>
            </a:pPr>
            <a:r>
              <a:rPr lang="en-US" dirty="0">
                <a:solidFill>
                  <a:schemeClr val="tx1"/>
                </a:solidFill>
              </a:rPr>
              <a:t>HTTP </a:t>
            </a:r>
            <a:r>
              <a:rPr lang="en-US" dirty="0" smtClean="0">
                <a:solidFill>
                  <a:schemeClr val="tx1"/>
                </a:solidFill>
              </a:rPr>
              <a:t>Version</a:t>
            </a:r>
          </a:p>
          <a:p>
            <a:pPr>
              <a:lnSpc>
                <a:spcPct val="150000"/>
              </a:lnSpc>
            </a:pPr>
            <a:r>
              <a:rPr lang="en-US" dirty="0">
                <a:solidFill>
                  <a:schemeClr val="tx1"/>
                </a:solidFill>
              </a:rPr>
              <a:t>Request </a:t>
            </a:r>
            <a:r>
              <a:rPr lang="en-US" dirty="0" smtClean="0">
                <a:solidFill>
                  <a:schemeClr val="tx1"/>
                </a:solidFill>
              </a:rPr>
              <a:t>Header</a:t>
            </a:r>
          </a:p>
          <a:p>
            <a:pPr>
              <a:lnSpc>
                <a:spcPct val="150000"/>
              </a:lnSpc>
            </a:pPr>
            <a:r>
              <a:rPr lang="en-US" dirty="0">
                <a:solidFill>
                  <a:schemeClr val="tx1"/>
                </a:solidFill>
              </a:rPr>
              <a:t>Request </a:t>
            </a:r>
            <a:r>
              <a:rPr lang="en-US" dirty="0" smtClean="0">
                <a:solidFill>
                  <a:schemeClr val="tx1"/>
                </a:solidFill>
              </a:rPr>
              <a:t>Body</a:t>
            </a:r>
          </a:p>
          <a:p>
            <a:pPr>
              <a:lnSpc>
                <a:spcPct val="150000"/>
              </a:lnSpc>
            </a:pPr>
            <a:r>
              <a:rPr lang="en-US" dirty="0">
                <a:solidFill>
                  <a:schemeClr val="tx1"/>
                </a:solidFill>
              </a:rPr>
              <a:t>Status/Response </a:t>
            </a:r>
            <a:r>
              <a:rPr lang="en-US" dirty="0" smtClean="0">
                <a:solidFill>
                  <a:schemeClr val="tx1"/>
                </a:solidFill>
              </a:rPr>
              <a:t>Code</a:t>
            </a:r>
          </a:p>
          <a:p>
            <a:pPr>
              <a:lnSpc>
                <a:spcPct val="150000"/>
              </a:lnSpc>
            </a:pPr>
            <a:r>
              <a:rPr lang="en-US" dirty="0">
                <a:solidFill>
                  <a:schemeClr val="tx1"/>
                </a:solidFill>
              </a:rPr>
              <a:t>HTTP </a:t>
            </a:r>
            <a:r>
              <a:rPr lang="en-US" dirty="0" smtClean="0">
                <a:solidFill>
                  <a:schemeClr val="tx1"/>
                </a:solidFill>
              </a:rPr>
              <a:t>Version</a:t>
            </a:r>
          </a:p>
          <a:p>
            <a:pPr>
              <a:lnSpc>
                <a:spcPct val="150000"/>
              </a:lnSpc>
            </a:pPr>
            <a:r>
              <a:rPr lang="en-US" dirty="0">
                <a:solidFill>
                  <a:schemeClr val="tx1"/>
                </a:solidFill>
              </a:rPr>
              <a:t>Response </a:t>
            </a:r>
            <a:r>
              <a:rPr lang="en-US" dirty="0" smtClean="0">
                <a:solidFill>
                  <a:schemeClr val="tx1"/>
                </a:solidFill>
              </a:rPr>
              <a:t>Header</a:t>
            </a:r>
          </a:p>
          <a:p>
            <a:pPr>
              <a:lnSpc>
                <a:spcPct val="150000"/>
              </a:lnSpc>
            </a:pPr>
            <a:r>
              <a:rPr lang="en-US" dirty="0">
                <a:solidFill>
                  <a:schemeClr val="tx1"/>
                </a:solidFill>
              </a:rPr>
              <a:t>Response Body</a:t>
            </a:r>
            <a:endParaRPr lang="en-US" b="1" dirty="0">
              <a:solidFill>
                <a:schemeClr val="tx1"/>
              </a:solidFill>
            </a:endParaRPr>
          </a:p>
        </p:txBody>
      </p:sp>
      <p:sp>
        <p:nvSpPr>
          <p:cNvPr id="4" name="Date Placeholder 3"/>
          <p:cNvSpPr>
            <a:spLocks noGrp="1"/>
          </p:cNvSpPr>
          <p:nvPr>
            <p:ph type="dt" sz="half" idx="10"/>
          </p:nvPr>
        </p:nvSpPr>
        <p:spPr/>
        <p:txBody>
          <a:bodyPr/>
          <a:lstStyle/>
          <a:p>
            <a:fld id="{0E8A5DFE-4FB1-4CB6-BCCF-D0356A609116}"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77</a:t>
            </a:fld>
            <a:endParaRPr lang="id-ID" dirty="0"/>
          </a:p>
        </p:txBody>
      </p:sp>
      <p:pic>
        <p:nvPicPr>
          <p:cNvPr id="11269" name="Picture 5" descr="https://www.hafidmukhlasin.com/wp-content/uploads/2015/12/res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299" y="2720662"/>
            <a:ext cx="3489325" cy="298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4757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Arsitektur</a:t>
            </a:r>
            <a:r>
              <a:rPr lang="en-US" b="1" dirty="0"/>
              <a:t> REST</a:t>
            </a:r>
          </a:p>
        </p:txBody>
      </p:sp>
      <p:sp>
        <p:nvSpPr>
          <p:cNvPr id="3" name="Content Placeholder 2"/>
          <p:cNvSpPr>
            <a:spLocks noGrp="1"/>
          </p:cNvSpPr>
          <p:nvPr>
            <p:ph idx="1"/>
          </p:nvPr>
        </p:nvSpPr>
        <p:spPr>
          <a:xfrm>
            <a:off x="136771" y="1656348"/>
            <a:ext cx="8814723" cy="4724400"/>
          </a:xfrm>
        </p:spPr>
        <p:txBody>
          <a:bodyPr anchor="ctr">
            <a:normAutofit/>
          </a:bodyPr>
          <a:lstStyle/>
          <a:p>
            <a:pPr>
              <a:lnSpc>
                <a:spcPct val="150000"/>
              </a:lnSpc>
            </a:pPr>
            <a:r>
              <a:rPr lang="en-US" sz="2200" b="1" dirty="0">
                <a:solidFill>
                  <a:schemeClr val="tx1"/>
                </a:solidFill>
              </a:rPr>
              <a:t>Verb</a:t>
            </a:r>
            <a:r>
              <a:rPr lang="en-US" sz="2200" dirty="0">
                <a:solidFill>
                  <a:schemeClr val="tx1"/>
                </a:solidFill>
              </a:rPr>
              <a:t>, HTTP method yang </a:t>
            </a:r>
            <a:r>
              <a:rPr lang="en-US" sz="2200" dirty="0" err="1">
                <a:solidFill>
                  <a:schemeClr val="tx1"/>
                </a:solidFill>
              </a:rPr>
              <a:t>digunakan</a:t>
            </a:r>
            <a:r>
              <a:rPr lang="en-US" sz="2200" dirty="0">
                <a:solidFill>
                  <a:schemeClr val="tx1"/>
                </a:solidFill>
              </a:rPr>
              <a:t> </a:t>
            </a:r>
            <a:r>
              <a:rPr lang="en-US" sz="2200" dirty="0" err="1">
                <a:solidFill>
                  <a:schemeClr val="tx1"/>
                </a:solidFill>
              </a:rPr>
              <a:t>misalnya</a:t>
            </a:r>
            <a:r>
              <a:rPr lang="en-US" sz="2200" dirty="0">
                <a:solidFill>
                  <a:schemeClr val="tx1"/>
                </a:solidFill>
              </a:rPr>
              <a:t> GET, </a:t>
            </a:r>
            <a:r>
              <a:rPr lang="en-US" sz="2200" dirty="0" smtClean="0">
                <a:solidFill>
                  <a:schemeClr val="tx1"/>
                </a:solidFill>
              </a:rPr>
              <a:t>POST.</a:t>
            </a:r>
            <a:endParaRPr lang="id-ID" sz="2200" dirty="0" smtClean="0">
              <a:solidFill>
                <a:schemeClr val="tx1"/>
              </a:solidFill>
            </a:endParaRPr>
          </a:p>
          <a:p>
            <a:pPr>
              <a:lnSpc>
                <a:spcPct val="150000"/>
              </a:lnSpc>
            </a:pPr>
            <a:endParaRPr lang="en-US" sz="2200" dirty="0" smtClean="0">
              <a:solidFill>
                <a:schemeClr val="tx1"/>
              </a:solidFill>
            </a:endParaRPr>
          </a:p>
          <a:p>
            <a:pPr>
              <a:lnSpc>
                <a:spcPct val="150000"/>
              </a:lnSpc>
            </a:pPr>
            <a:r>
              <a:rPr lang="en-US" sz="2200" b="1" dirty="0" smtClean="0">
                <a:solidFill>
                  <a:schemeClr val="tx1"/>
                </a:solidFill>
              </a:rPr>
              <a:t>URI</a:t>
            </a:r>
            <a:r>
              <a:rPr lang="en-US" sz="2200" dirty="0">
                <a:solidFill>
                  <a:schemeClr val="tx1"/>
                </a:solidFill>
              </a:rPr>
              <a:t>, Uniform Resource Identifier (URI) </a:t>
            </a:r>
            <a:r>
              <a:rPr lang="en-US" sz="2200" dirty="0" err="1">
                <a:solidFill>
                  <a:schemeClr val="tx1"/>
                </a:solidFill>
              </a:rPr>
              <a:t>untuk</a:t>
            </a:r>
            <a:r>
              <a:rPr lang="en-US" sz="2200" dirty="0">
                <a:solidFill>
                  <a:schemeClr val="tx1"/>
                </a:solidFill>
              </a:rPr>
              <a:t> </a:t>
            </a:r>
            <a:r>
              <a:rPr lang="en-US" sz="2200" dirty="0" err="1">
                <a:solidFill>
                  <a:schemeClr val="tx1"/>
                </a:solidFill>
              </a:rPr>
              <a:t>mengidentifikasikan</a:t>
            </a:r>
            <a:r>
              <a:rPr lang="en-US" sz="2200" dirty="0">
                <a:solidFill>
                  <a:schemeClr val="tx1"/>
                </a:solidFill>
              </a:rPr>
              <a:t> </a:t>
            </a:r>
            <a:r>
              <a:rPr lang="en-US" sz="2200" dirty="0" err="1">
                <a:solidFill>
                  <a:schemeClr val="tx1"/>
                </a:solidFill>
              </a:rPr>
              <a:t>lokasi</a:t>
            </a:r>
            <a:r>
              <a:rPr lang="en-US" sz="2200" dirty="0">
                <a:solidFill>
                  <a:schemeClr val="tx1"/>
                </a:solidFill>
              </a:rPr>
              <a:t> resource </a:t>
            </a:r>
            <a:r>
              <a:rPr lang="en-US" sz="2200" dirty="0" err="1">
                <a:solidFill>
                  <a:schemeClr val="tx1"/>
                </a:solidFill>
              </a:rPr>
              <a:t>pada</a:t>
            </a:r>
            <a:r>
              <a:rPr lang="en-US" sz="2200" dirty="0">
                <a:solidFill>
                  <a:schemeClr val="tx1"/>
                </a:solidFill>
              </a:rPr>
              <a:t> </a:t>
            </a:r>
            <a:r>
              <a:rPr lang="en-US" sz="2200" dirty="0" smtClean="0">
                <a:solidFill>
                  <a:schemeClr val="tx1"/>
                </a:solidFill>
              </a:rPr>
              <a:t>server.</a:t>
            </a:r>
            <a:endParaRPr lang="id-ID" sz="2200" dirty="0" smtClean="0">
              <a:solidFill>
                <a:schemeClr val="tx1"/>
              </a:solidFill>
            </a:endParaRPr>
          </a:p>
          <a:p>
            <a:pPr>
              <a:lnSpc>
                <a:spcPct val="150000"/>
              </a:lnSpc>
            </a:pPr>
            <a:endParaRPr lang="en-US" sz="2200" dirty="0" smtClean="0">
              <a:solidFill>
                <a:schemeClr val="tx1"/>
              </a:solidFill>
            </a:endParaRPr>
          </a:p>
          <a:p>
            <a:pPr>
              <a:lnSpc>
                <a:spcPct val="150000"/>
              </a:lnSpc>
            </a:pPr>
            <a:r>
              <a:rPr lang="en-US" sz="2200" b="1" dirty="0" smtClean="0">
                <a:solidFill>
                  <a:schemeClr val="tx1"/>
                </a:solidFill>
              </a:rPr>
              <a:t>HTTP </a:t>
            </a:r>
            <a:r>
              <a:rPr lang="en-US" sz="2200" b="1" dirty="0">
                <a:solidFill>
                  <a:schemeClr val="tx1"/>
                </a:solidFill>
              </a:rPr>
              <a:t>Version</a:t>
            </a:r>
            <a:r>
              <a:rPr lang="en-US" sz="2200" dirty="0">
                <a:solidFill>
                  <a:schemeClr val="tx1"/>
                </a:solidFill>
              </a:rPr>
              <a:t>, </a:t>
            </a:r>
            <a:r>
              <a:rPr lang="en-US" sz="2200" dirty="0" err="1">
                <a:solidFill>
                  <a:schemeClr val="tx1"/>
                </a:solidFill>
              </a:rPr>
              <a:t>menunjukkan</a:t>
            </a:r>
            <a:r>
              <a:rPr lang="en-US" sz="2200" dirty="0">
                <a:solidFill>
                  <a:schemeClr val="tx1"/>
                </a:solidFill>
              </a:rPr>
              <a:t> </a:t>
            </a:r>
            <a:r>
              <a:rPr lang="en-US" sz="2200" dirty="0" err="1">
                <a:solidFill>
                  <a:schemeClr val="tx1"/>
                </a:solidFill>
              </a:rPr>
              <a:t>versi</a:t>
            </a:r>
            <a:r>
              <a:rPr lang="en-US" sz="2200" dirty="0">
                <a:solidFill>
                  <a:schemeClr val="tx1"/>
                </a:solidFill>
              </a:rPr>
              <a:t> </a:t>
            </a:r>
            <a:r>
              <a:rPr lang="en-US" sz="2200" dirty="0" err="1">
                <a:solidFill>
                  <a:schemeClr val="tx1"/>
                </a:solidFill>
              </a:rPr>
              <a:t>dari</a:t>
            </a:r>
            <a:r>
              <a:rPr lang="en-US" sz="2200" dirty="0">
                <a:solidFill>
                  <a:schemeClr val="tx1"/>
                </a:solidFill>
              </a:rPr>
              <a:t> HTTP yang </a:t>
            </a:r>
            <a:r>
              <a:rPr lang="en-US" sz="2200" dirty="0" err="1">
                <a:solidFill>
                  <a:schemeClr val="tx1"/>
                </a:solidFill>
              </a:rPr>
              <a:t>digunakan</a:t>
            </a:r>
            <a:r>
              <a:rPr lang="en-US" sz="2200" dirty="0">
                <a:solidFill>
                  <a:schemeClr val="tx1"/>
                </a:solidFill>
              </a:rPr>
              <a:t>, </a:t>
            </a:r>
            <a:r>
              <a:rPr lang="en-US" sz="2200" dirty="0" err="1">
                <a:solidFill>
                  <a:schemeClr val="tx1"/>
                </a:solidFill>
              </a:rPr>
              <a:t>contoh</a:t>
            </a:r>
            <a:r>
              <a:rPr lang="en-US" sz="2200" dirty="0">
                <a:solidFill>
                  <a:schemeClr val="tx1"/>
                </a:solidFill>
              </a:rPr>
              <a:t> HTTP </a:t>
            </a:r>
            <a:r>
              <a:rPr lang="en-US" sz="2200" dirty="0" smtClean="0">
                <a:solidFill>
                  <a:schemeClr val="tx1"/>
                </a:solidFill>
              </a:rPr>
              <a:t>v1.1.</a:t>
            </a:r>
          </a:p>
        </p:txBody>
      </p:sp>
      <p:sp>
        <p:nvSpPr>
          <p:cNvPr id="4" name="Date Placeholder 3"/>
          <p:cNvSpPr>
            <a:spLocks noGrp="1"/>
          </p:cNvSpPr>
          <p:nvPr>
            <p:ph type="dt" sz="half" idx="10"/>
          </p:nvPr>
        </p:nvSpPr>
        <p:spPr/>
        <p:txBody>
          <a:bodyPr/>
          <a:lstStyle/>
          <a:p>
            <a:fld id="{B3F6FA75-FA05-42C3-96A3-75418F67567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78</a:t>
            </a:fld>
            <a:endParaRPr lang="id-ID" dirty="0"/>
          </a:p>
        </p:txBody>
      </p:sp>
    </p:spTree>
    <p:extLst>
      <p:ext uri="{BB962C8B-B14F-4D97-AF65-F5344CB8AC3E}">
        <p14:creationId xmlns:p14="http://schemas.microsoft.com/office/powerpoint/2010/main" val="42305358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Arsitektur</a:t>
            </a:r>
            <a:r>
              <a:rPr lang="en-US" b="1" dirty="0"/>
              <a:t> REST</a:t>
            </a:r>
          </a:p>
        </p:txBody>
      </p:sp>
      <p:sp>
        <p:nvSpPr>
          <p:cNvPr id="3" name="Content Placeholder 2"/>
          <p:cNvSpPr>
            <a:spLocks noGrp="1"/>
          </p:cNvSpPr>
          <p:nvPr>
            <p:ph idx="1"/>
          </p:nvPr>
        </p:nvSpPr>
        <p:spPr/>
        <p:txBody>
          <a:bodyPr anchor="ctr">
            <a:normAutofit/>
          </a:bodyPr>
          <a:lstStyle/>
          <a:p>
            <a:pPr>
              <a:lnSpc>
                <a:spcPct val="150000"/>
              </a:lnSpc>
            </a:pPr>
            <a:r>
              <a:rPr lang="en-US" sz="2400" b="1" dirty="0">
                <a:solidFill>
                  <a:schemeClr val="tx1"/>
                </a:solidFill>
              </a:rPr>
              <a:t>Request Header</a:t>
            </a:r>
            <a:r>
              <a:rPr lang="en-US" sz="2400" dirty="0">
                <a:solidFill>
                  <a:schemeClr val="tx1"/>
                </a:solidFill>
              </a:rPr>
              <a:t>, </a:t>
            </a:r>
            <a:r>
              <a:rPr lang="en-US" sz="2400" dirty="0" err="1">
                <a:solidFill>
                  <a:schemeClr val="tx1"/>
                </a:solidFill>
              </a:rPr>
              <a:t>berisi</a:t>
            </a:r>
            <a:r>
              <a:rPr lang="en-US" sz="2400" dirty="0">
                <a:solidFill>
                  <a:schemeClr val="tx1"/>
                </a:solidFill>
              </a:rPr>
              <a:t> metadata </a:t>
            </a:r>
            <a:r>
              <a:rPr lang="en-US" sz="2400" dirty="0" err="1">
                <a:solidFill>
                  <a:schemeClr val="tx1"/>
                </a:solidFill>
              </a:rPr>
              <a:t>untuk</a:t>
            </a:r>
            <a:r>
              <a:rPr lang="en-US" sz="2400" dirty="0">
                <a:solidFill>
                  <a:schemeClr val="tx1"/>
                </a:solidFill>
              </a:rPr>
              <a:t> HTTP Request. </a:t>
            </a:r>
            <a:r>
              <a:rPr lang="en-US" sz="2400" dirty="0" err="1">
                <a:solidFill>
                  <a:schemeClr val="tx1"/>
                </a:solidFill>
              </a:rPr>
              <a:t>Contoh</a:t>
            </a:r>
            <a:r>
              <a:rPr lang="en-US" sz="2400" dirty="0">
                <a:solidFill>
                  <a:schemeClr val="tx1"/>
                </a:solidFill>
              </a:rPr>
              <a:t>, type client/browser</a:t>
            </a:r>
            <a:r>
              <a:rPr lang="en-US" sz="2400" dirty="0" smtClean="0">
                <a:solidFill>
                  <a:schemeClr val="tx1"/>
                </a:solidFill>
              </a:rPr>
              <a:t>.</a:t>
            </a:r>
            <a:endParaRPr lang="id-ID" sz="2400" dirty="0" smtClean="0">
              <a:solidFill>
                <a:schemeClr val="tx1"/>
              </a:solidFill>
            </a:endParaRPr>
          </a:p>
          <a:p>
            <a:pPr>
              <a:lnSpc>
                <a:spcPct val="150000"/>
              </a:lnSpc>
            </a:pPr>
            <a:endParaRPr lang="en-US" sz="2400" dirty="0" smtClean="0">
              <a:solidFill>
                <a:schemeClr val="tx1"/>
              </a:solidFill>
            </a:endParaRPr>
          </a:p>
          <a:p>
            <a:pPr>
              <a:lnSpc>
                <a:spcPct val="150000"/>
              </a:lnSpc>
            </a:pPr>
            <a:r>
              <a:rPr lang="en-US" sz="2400" b="1" dirty="0" smtClean="0">
                <a:solidFill>
                  <a:schemeClr val="tx1"/>
                </a:solidFill>
              </a:rPr>
              <a:t>request </a:t>
            </a:r>
            <a:r>
              <a:rPr lang="en-US" sz="2400" b="1" dirty="0">
                <a:solidFill>
                  <a:schemeClr val="tx1"/>
                </a:solidFill>
              </a:rPr>
              <a:t>Body</a:t>
            </a:r>
            <a:r>
              <a:rPr lang="en-US" sz="2400" dirty="0">
                <a:solidFill>
                  <a:schemeClr val="tx1"/>
                </a:solidFill>
              </a:rPr>
              <a:t>, </a:t>
            </a:r>
            <a:r>
              <a:rPr lang="en-US" sz="2400" dirty="0" err="1">
                <a:solidFill>
                  <a:schemeClr val="tx1"/>
                </a:solidFill>
              </a:rPr>
              <a:t>konten</a:t>
            </a:r>
            <a:r>
              <a:rPr lang="en-US" sz="2400" dirty="0">
                <a:solidFill>
                  <a:schemeClr val="tx1"/>
                </a:solidFill>
              </a:rPr>
              <a:t> </a:t>
            </a:r>
            <a:r>
              <a:rPr lang="en-US" sz="2400" dirty="0" err="1">
                <a:solidFill>
                  <a:schemeClr val="tx1"/>
                </a:solidFill>
              </a:rPr>
              <a:t>dari</a:t>
            </a:r>
            <a:r>
              <a:rPr lang="en-US" sz="2400" dirty="0">
                <a:solidFill>
                  <a:schemeClr val="tx1"/>
                </a:solidFill>
              </a:rPr>
              <a:t> </a:t>
            </a:r>
            <a:r>
              <a:rPr lang="en-US" sz="2400" dirty="0" smtClean="0">
                <a:solidFill>
                  <a:schemeClr val="tx1"/>
                </a:solidFill>
              </a:rPr>
              <a:t>data.</a:t>
            </a:r>
            <a:endParaRPr lang="id-ID" sz="2400" dirty="0" smtClean="0">
              <a:solidFill>
                <a:schemeClr val="tx1"/>
              </a:solidFill>
            </a:endParaRPr>
          </a:p>
          <a:p>
            <a:pPr>
              <a:lnSpc>
                <a:spcPct val="150000"/>
              </a:lnSpc>
            </a:pPr>
            <a:endParaRPr lang="en-US" sz="2400" dirty="0" smtClean="0">
              <a:solidFill>
                <a:schemeClr val="tx1"/>
              </a:solidFill>
            </a:endParaRPr>
          </a:p>
          <a:p>
            <a:pPr>
              <a:lnSpc>
                <a:spcPct val="150000"/>
              </a:lnSpc>
            </a:pPr>
            <a:r>
              <a:rPr lang="en-US" sz="2400" b="1" dirty="0" smtClean="0">
                <a:solidFill>
                  <a:schemeClr val="tx1"/>
                </a:solidFill>
              </a:rPr>
              <a:t>Status/Response </a:t>
            </a:r>
            <a:r>
              <a:rPr lang="en-US" sz="2400" b="1" dirty="0">
                <a:solidFill>
                  <a:schemeClr val="tx1"/>
                </a:solidFill>
              </a:rPr>
              <a:t>Code</a:t>
            </a:r>
            <a:r>
              <a:rPr lang="en-US" sz="2400" dirty="0">
                <a:solidFill>
                  <a:schemeClr val="tx1"/>
                </a:solidFill>
              </a:rPr>
              <a:t>, </a:t>
            </a:r>
            <a:r>
              <a:rPr lang="en-US" sz="2400" dirty="0" err="1">
                <a:solidFill>
                  <a:schemeClr val="tx1"/>
                </a:solidFill>
              </a:rPr>
              <a:t>mengindikasikan</a:t>
            </a:r>
            <a:r>
              <a:rPr lang="en-US" sz="2400" dirty="0">
                <a:solidFill>
                  <a:schemeClr val="tx1"/>
                </a:solidFill>
              </a:rPr>
              <a:t> status server </a:t>
            </a:r>
            <a:r>
              <a:rPr lang="en-US" sz="2400" dirty="0" err="1">
                <a:solidFill>
                  <a:schemeClr val="tx1"/>
                </a:solidFill>
              </a:rPr>
              <a:t>terhadap</a:t>
            </a:r>
            <a:r>
              <a:rPr lang="en-US" sz="2400" dirty="0">
                <a:solidFill>
                  <a:schemeClr val="tx1"/>
                </a:solidFill>
              </a:rPr>
              <a:t> resource yang </a:t>
            </a:r>
            <a:r>
              <a:rPr lang="en-US" sz="2400" dirty="0" err="1">
                <a:solidFill>
                  <a:schemeClr val="tx1"/>
                </a:solidFill>
              </a:rPr>
              <a:t>direquest</a:t>
            </a:r>
            <a:r>
              <a:rPr lang="en-US" sz="2400" dirty="0">
                <a:solidFill>
                  <a:schemeClr val="tx1"/>
                </a:solidFill>
              </a:rPr>
              <a:t>. </a:t>
            </a:r>
            <a:endParaRPr lang="en-US" sz="2400" dirty="0" smtClean="0">
              <a:solidFill>
                <a:schemeClr val="tx1"/>
              </a:solidFill>
            </a:endParaRPr>
          </a:p>
        </p:txBody>
      </p:sp>
      <p:sp>
        <p:nvSpPr>
          <p:cNvPr id="4" name="Date Placeholder 3"/>
          <p:cNvSpPr>
            <a:spLocks noGrp="1"/>
          </p:cNvSpPr>
          <p:nvPr>
            <p:ph type="dt" sz="half" idx="10"/>
          </p:nvPr>
        </p:nvSpPr>
        <p:spPr/>
        <p:txBody>
          <a:bodyPr/>
          <a:lstStyle/>
          <a:p>
            <a:fld id="{A7A2E88E-FC98-4F19-9906-D11F2CCECAA4}"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79</a:t>
            </a:fld>
            <a:endParaRPr lang="id-ID" dirty="0"/>
          </a:p>
        </p:txBody>
      </p:sp>
    </p:spTree>
    <p:extLst>
      <p:ext uri="{BB962C8B-B14F-4D97-AF65-F5344CB8AC3E}">
        <p14:creationId xmlns:p14="http://schemas.microsoft.com/office/powerpoint/2010/main" val="6705929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a:t>Infrastructure as a Service (IaaS)</a:t>
            </a:r>
            <a:endParaRPr lang="en-US" dirty="0"/>
          </a:p>
        </p:txBody>
      </p:sp>
      <p:sp>
        <p:nvSpPr>
          <p:cNvPr id="3" name="Content Placeholder 2"/>
          <p:cNvSpPr>
            <a:spLocks noGrp="1"/>
          </p:cNvSpPr>
          <p:nvPr>
            <p:ph idx="1"/>
          </p:nvPr>
        </p:nvSpPr>
        <p:spPr/>
        <p:txBody>
          <a:bodyPr>
            <a:normAutofit/>
          </a:bodyPr>
          <a:lstStyle/>
          <a:p>
            <a:pPr marL="0" indent="0" algn="just">
              <a:lnSpc>
                <a:spcPct val="150000"/>
              </a:lnSpc>
              <a:buNone/>
            </a:pPr>
            <a:r>
              <a:rPr lang="en-US" sz="2400" b="1" dirty="0" err="1" smtClean="0"/>
              <a:t>IaaS</a:t>
            </a:r>
            <a:r>
              <a:rPr lang="en-US" sz="2400" b="1" dirty="0"/>
              <a:t>:  Infrastructure as a </a:t>
            </a:r>
            <a:r>
              <a:rPr lang="en-US" sz="2400" b="1" dirty="0" smtClean="0"/>
              <a:t>Service</a:t>
            </a:r>
          </a:p>
          <a:p>
            <a:pPr marL="0" indent="0" algn="just">
              <a:lnSpc>
                <a:spcPct val="150000"/>
              </a:lnSpc>
              <a:buNone/>
            </a:pPr>
            <a:r>
              <a:rPr lang="en-US" sz="2400" dirty="0" smtClean="0"/>
              <a:t>Consumer </a:t>
            </a:r>
            <a:r>
              <a:rPr lang="en-US" sz="2400" dirty="0"/>
              <a:t>can provision computing resources within provider's infrastructure upon which they can deploy and run arbitrary software, including OS and applications</a:t>
            </a:r>
          </a:p>
          <a:p>
            <a:pPr marL="0" indent="0" algn="just">
              <a:lnSpc>
                <a:spcPct val="150000"/>
              </a:lnSpc>
              <a:buNone/>
            </a:pPr>
            <a:endParaRPr lang="en-US" sz="2400" dirty="0"/>
          </a:p>
          <a:p>
            <a:pPr marL="0" indent="0" algn="just">
              <a:lnSpc>
                <a:spcPct val="150000"/>
              </a:lnSpc>
              <a:buNone/>
            </a:pPr>
            <a:endParaRPr lang="en-US" sz="2400" dirty="0" smtClean="0"/>
          </a:p>
        </p:txBody>
      </p:sp>
      <p:sp>
        <p:nvSpPr>
          <p:cNvPr id="4" name="Date Placeholder 3"/>
          <p:cNvSpPr>
            <a:spLocks noGrp="1"/>
          </p:cNvSpPr>
          <p:nvPr>
            <p:ph type="dt" sz="half" idx="10"/>
          </p:nvPr>
        </p:nvSpPr>
        <p:spPr/>
        <p:txBody>
          <a:bodyPr/>
          <a:lstStyle/>
          <a:p>
            <a:fld id="{A62AD436-DEE9-4ED1-878A-32C28FAF474C}"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pic>
        <p:nvPicPr>
          <p:cNvPr id="1026" name="Picture 2" descr="AWS-Types-of-Cloud-Computing_Infrastructure-as-a-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148" y="4185815"/>
            <a:ext cx="4427460" cy="2181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2228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Arsitektur</a:t>
            </a:r>
            <a:r>
              <a:rPr lang="en-US" b="1" dirty="0"/>
              <a:t> REST</a:t>
            </a:r>
          </a:p>
        </p:txBody>
      </p:sp>
      <p:sp>
        <p:nvSpPr>
          <p:cNvPr id="3" name="Content Placeholder 2"/>
          <p:cNvSpPr>
            <a:spLocks noGrp="1"/>
          </p:cNvSpPr>
          <p:nvPr>
            <p:ph idx="1"/>
          </p:nvPr>
        </p:nvSpPr>
        <p:spPr/>
        <p:txBody>
          <a:bodyPr anchor="ctr">
            <a:normAutofit/>
          </a:bodyPr>
          <a:lstStyle/>
          <a:p>
            <a:pPr>
              <a:lnSpc>
                <a:spcPct val="150000"/>
              </a:lnSpc>
            </a:pPr>
            <a:r>
              <a:rPr lang="en-US" sz="2400" b="1" dirty="0">
                <a:solidFill>
                  <a:schemeClr val="tx1"/>
                </a:solidFill>
              </a:rPr>
              <a:t>HTTP Version</a:t>
            </a:r>
            <a:r>
              <a:rPr lang="en-US" sz="2400" dirty="0">
                <a:solidFill>
                  <a:schemeClr val="tx1"/>
                </a:solidFill>
              </a:rPr>
              <a:t>, </a:t>
            </a:r>
            <a:r>
              <a:rPr lang="en-US" sz="2400" dirty="0" err="1">
                <a:solidFill>
                  <a:schemeClr val="tx1"/>
                </a:solidFill>
              </a:rPr>
              <a:t>menunjukkan</a:t>
            </a:r>
            <a:r>
              <a:rPr lang="en-US" sz="2400" dirty="0">
                <a:solidFill>
                  <a:schemeClr val="tx1"/>
                </a:solidFill>
              </a:rPr>
              <a:t> </a:t>
            </a:r>
            <a:r>
              <a:rPr lang="en-US" sz="2400" dirty="0" err="1">
                <a:solidFill>
                  <a:schemeClr val="tx1"/>
                </a:solidFill>
              </a:rPr>
              <a:t>versi</a:t>
            </a:r>
            <a:r>
              <a:rPr lang="en-US" sz="2400" dirty="0">
                <a:solidFill>
                  <a:schemeClr val="tx1"/>
                </a:solidFill>
              </a:rPr>
              <a:t> </a:t>
            </a:r>
            <a:r>
              <a:rPr lang="en-US" sz="2400" dirty="0" err="1">
                <a:solidFill>
                  <a:schemeClr val="tx1"/>
                </a:solidFill>
              </a:rPr>
              <a:t>dari</a:t>
            </a:r>
            <a:r>
              <a:rPr lang="en-US" sz="2400" dirty="0">
                <a:solidFill>
                  <a:schemeClr val="tx1"/>
                </a:solidFill>
              </a:rPr>
              <a:t> HTTP yang </a:t>
            </a:r>
            <a:r>
              <a:rPr lang="en-US" sz="2400" dirty="0" err="1">
                <a:solidFill>
                  <a:schemeClr val="tx1"/>
                </a:solidFill>
              </a:rPr>
              <a:t>digunakan</a:t>
            </a:r>
            <a:r>
              <a:rPr lang="en-US" sz="2400" dirty="0">
                <a:solidFill>
                  <a:schemeClr val="tx1"/>
                </a:solidFill>
              </a:rPr>
              <a:t>, </a:t>
            </a:r>
            <a:r>
              <a:rPr lang="en-US" sz="2400" dirty="0" err="1">
                <a:solidFill>
                  <a:schemeClr val="tx1"/>
                </a:solidFill>
              </a:rPr>
              <a:t>contoh</a:t>
            </a:r>
            <a:r>
              <a:rPr lang="en-US" sz="2400" dirty="0">
                <a:solidFill>
                  <a:schemeClr val="tx1"/>
                </a:solidFill>
              </a:rPr>
              <a:t> HTTP v1.1</a:t>
            </a:r>
            <a:r>
              <a:rPr lang="en-US" sz="2400" dirty="0" smtClean="0">
                <a:solidFill>
                  <a:schemeClr val="tx1"/>
                </a:solidFill>
              </a:rPr>
              <a:t>.</a:t>
            </a:r>
            <a:endParaRPr lang="id-ID" sz="2400" dirty="0" smtClean="0">
              <a:solidFill>
                <a:schemeClr val="tx1"/>
              </a:solidFill>
            </a:endParaRPr>
          </a:p>
          <a:p>
            <a:pPr>
              <a:lnSpc>
                <a:spcPct val="150000"/>
              </a:lnSpc>
            </a:pPr>
            <a:endParaRPr lang="en-US" sz="2400" dirty="0">
              <a:solidFill>
                <a:schemeClr val="tx1"/>
              </a:solidFill>
            </a:endParaRPr>
          </a:p>
          <a:p>
            <a:pPr>
              <a:lnSpc>
                <a:spcPct val="150000"/>
              </a:lnSpc>
            </a:pPr>
            <a:r>
              <a:rPr lang="en-US" sz="2400" b="1" dirty="0">
                <a:solidFill>
                  <a:schemeClr val="tx1"/>
                </a:solidFill>
              </a:rPr>
              <a:t>Response Header</a:t>
            </a:r>
            <a:r>
              <a:rPr lang="en-US" sz="2400" dirty="0">
                <a:solidFill>
                  <a:schemeClr val="tx1"/>
                </a:solidFill>
              </a:rPr>
              <a:t>, </a:t>
            </a:r>
            <a:r>
              <a:rPr lang="en-US" sz="2400" dirty="0" err="1">
                <a:solidFill>
                  <a:schemeClr val="tx1"/>
                </a:solidFill>
              </a:rPr>
              <a:t>berisi</a:t>
            </a:r>
            <a:r>
              <a:rPr lang="en-US" sz="2400" dirty="0">
                <a:solidFill>
                  <a:schemeClr val="tx1"/>
                </a:solidFill>
              </a:rPr>
              <a:t> metadata </a:t>
            </a:r>
            <a:r>
              <a:rPr lang="en-US" sz="2400" dirty="0" err="1">
                <a:solidFill>
                  <a:schemeClr val="tx1"/>
                </a:solidFill>
              </a:rPr>
              <a:t>untuk</a:t>
            </a:r>
            <a:r>
              <a:rPr lang="en-US" sz="2400" dirty="0">
                <a:solidFill>
                  <a:schemeClr val="tx1"/>
                </a:solidFill>
              </a:rPr>
              <a:t> HTTP Response. </a:t>
            </a:r>
            <a:r>
              <a:rPr lang="en-US" sz="2400" dirty="0" err="1">
                <a:solidFill>
                  <a:schemeClr val="tx1"/>
                </a:solidFill>
              </a:rPr>
              <a:t>Contoh</a:t>
            </a:r>
            <a:r>
              <a:rPr lang="en-US" sz="2400" dirty="0">
                <a:solidFill>
                  <a:schemeClr val="tx1"/>
                </a:solidFill>
              </a:rPr>
              <a:t>, type server, </a:t>
            </a:r>
            <a:r>
              <a:rPr lang="en-US" sz="2400" dirty="0" err="1">
                <a:solidFill>
                  <a:schemeClr val="tx1"/>
                </a:solidFill>
              </a:rPr>
              <a:t>panjang</a:t>
            </a:r>
            <a:r>
              <a:rPr lang="en-US" sz="2400" dirty="0">
                <a:solidFill>
                  <a:schemeClr val="tx1"/>
                </a:solidFill>
              </a:rPr>
              <a:t> content </a:t>
            </a:r>
            <a:r>
              <a:rPr lang="en-US" sz="2400" dirty="0" err="1">
                <a:solidFill>
                  <a:schemeClr val="tx1"/>
                </a:solidFill>
              </a:rPr>
              <a:t>dll</a:t>
            </a:r>
            <a:r>
              <a:rPr lang="en-US" sz="2400" dirty="0" smtClean="0">
                <a:solidFill>
                  <a:schemeClr val="tx1"/>
                </a:solidFill>
              </a:rPr>
              <a:t>.</a:t>
            </a:r>
            <a:endParaRPr lang="id-ID" sz="2400" dirty="0" smtClean="0">
              <a:solidFill>
                <a:schemeClr val="tx1"/>
              </a:solidFill>
            </a:endParaRPr>
          </a:p>
          <a:p>
            <a:pPr>
              <a:lnSpc>
                <a:spcPct val="150000"/>
              </a:lnSpc>
            </a:pPr>
            <a:endParaRPr lang="en-US" sz="2400" dirty="0">
              <a:solidFill>
                <a:schemeClr val="tx1"/>
              </a:solidFill>
            </a:endParaRPr>
          </a:p>
          <a:p>
            <a:pPr>
              <a:lnSpc>
                <a:spcPct val="150000"/>
              </a:lnSpc>
            </a:pPr>
            <a:r>
              <a:rPr lang="en-US" sz="2400" b="1" dirty="0">
                <a:solidFill>
                  <a:schemeClr val="tx1"/>
                </a:solidFill>
              </a:rPr>
              <a:t>Response Body</a:t>
            </a:r>
            <a:r>
              <a:rPr lang="en-US" sz="2400" dirty="0">
                <a:solidFill>
                  <a:schemeClr val="tx1"/>
                </a:solidFill>
              </a:rPr>
              <a:t>, </a:t>
            </a:r>
            <a:r>
              <a:rPr lang="en-US" sz="2400" dirty="0" err="1">
                <a:solidFill>
                  <a:schemeClr val="tx1"/>
                </a:solidFill>
              </a:rPr>
              <a:t>konten</a:t>
            </a:r>
            <a:r>
              <a:rPr lang="en-US" sz="2400" dirty="0">
                <a:solidFill>
                  <a:schemeClr val="tx1"/>
                </a:solidFill>
              </a:rPr>
              <a:t> </a:t>
            </a:r>
            <a:r>
              <a:rPr lang="en-US" sz="2400" dirty="0" err="1">
                <a:solidFill>
                  <a:schemeClr val="tx1"/>
                </a:solidFill>
              </a:rPr>
              <a:t>dari</a:t>
            </a:r>
            <a:r>
              <a:rPr lang="en-US" sz="2400" dirty="0">
                <a:solidFill>
                  <a:schemeClr val="tx1"/>
                </a:solidFill>
              </a:rPr>
              <a:t> data yang </a:t>
            </a:r>
            <a:r>
              <a:rPr lang="en-US" sz="2400" dirty="0" err="1">
                <a:solidFill>
                  <a:schemeClr val="tx1"/>
                </a:solidFill>
              </a:rPr>
              <a:t>diberikan</a:t>
            </a:r>
            <a:r>
              <a:rPr lang="en-US" sz="2400" dirty="0">
                <a:solidFill>
                  <a:schemeClr val="tx1"/>
                </a:solidFill>
              </a:rPr>
              <a:t>.</a:t>
            </a:r>
          </a:p>
        </p:txBody>
      </p:sp>
      <p:sp>
        <p:nvSpPr>
          <p:cNvPr id="4" name="Date Placeholder 3"/>
          <p:cNvSpPr>
            <a:spLocks noGrp="1"/>
          </p:cNvSpPr>
          <p:nvPr>
            <p:ph type="dt" sz="half" idx="10"/>
          </p:nvPr>
        </p:nvSpPr>
        <p:spPr/>
        <p:txBody>
          <a:bodyPr/>
          <a:lstStyle/>
          <a:p>
            <a:fld id="{FFC5F4D4-5DCF-4CFA-BA8B-64C16477836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80</a:t>
            </a:fld>
            <a:endParaRPr lang="id-ID" dirty="0"/>
          </a:p>
        </p:txBody>
      </p:sp>
    </p:spTree>
    <p:extLst>
      <p:ext uri="{BB962C8B-B14F-4D97-AF65-F5344CB8AC3E}">
        <p14:creationId xmlns:p14="http://schemas.microsoft.com/office/powerpoint/2010/main" val="30940131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5662" y="530309"/>
            <a:ext cx="7347283" cy="854074"/>
          </a:xfrm>
        </p:spPr>
        <p:txBody>
          <a:bodyPr>
            <a:normAutofit fontScale="90000"/>
          </a:bodyPr>
          <a:lstStyle/>
          <a:p>
            <a:pPr>
              <a:lnSpc>
                <a:spcPct val="100000"/>
              </a:lnSpc>
            </a:pPr>
            <a:r>
              <a:rPr lang="en-US" b="1" dirty="0"/>
              <a:t> </a:t>
            </a:r>
            <a:r>
              <a:rPr lang="en-US" b="1" dirty="0" err="1"/>
              <a:t>Implementasi</a:t>
            </a:r>
            <a:r>
              <a:rPr lang="en-US" b="1" dirty="0"/>
              <a:t> Web Services </a:t>
            </a:r>
            <a:r>
              <a:rPr lang="en-US" b="1" dirty="0" err="1"/>
              <a:t>dan</a:t>
            </a:r>
            <a:r>
              <a:rPr lang="en-US" b="1" dirty="0"/>
              <a:t> REST services </a:t>
            </a:r>
          </a:p>
        </p:txBody>
      </p:sp>
      <p:sp>
        <p:nvSpPr>
          <p:cNvPr id="3" name="Content Placeholder 2"/>
          <p:cNvSpPr>
            <a:spLocks noGrp="1"/>
          </p:cNvSpPr>
          <p:nvPr>
            <p:ph idx="1"/>
          </p:nvPr>
        </p:nvSpPr>
        <p:spPr/>
        <p:txBody>
          <a:bodyPr/>
          <a:lstStyle/>
          <a:p>
            <a:pPr marL="0" indent="0">
              <a:buNone/>
            </a:pPr>
            <a:r>
              <a:rPr lang="en-US" b="1" dirty="0" err="1" smtClean="0">
                <a:solidFill>
                  <a:schemeClr val="tx1"/>
                </a:solidFill>
              </a:rPr>
              <a:t>Integrasi</a:t>
            </a:r>
            <a:r>
              <a:rPr lang="en-US" b="1" dirty="0" smtClean="0">
                <a:solidFill>
                  <a:schemeClr val="tx1"/>
                </a:solidFill>
              </a:rPr>
              <a:t> </a:t>
            </a:r>
            <a:r>
              <a:rPr lang="en-US" b="1" dirty="0" smtClean="0">
                <a:solidFill>
                  <a:schemeClr val="tx1"/>
                </a:solidFill>
              </a:rPr>
              <a:t>Data </a:t>
            </a:r>
            <a:r>
              <a:rPr lang="en-US" b="1" dirty="0" err="1" smtClean="0">
                <a:solidFill>
                  <a:schemeClr val="tx1"/>
                </a:solidFill>
              </a:rPr>
              <a:t>Transaksi</a:t>
            </a:r>
            <a:endParaRPr lang="en-US" b="1" dirty="0" smtClean="0">
              <a:solidFill>
                <a:schemeClr val="tx1"/>
              </a:solidFill>
            </a:endParaRPr>
          </a:p>
          <a:p>
            <a:pPr marL="0" indent="0">
              <a:buNone/>
            </a:pPr>
            <a:endParaRPr lang="en-US" b="1" dirty="0">
              <a:solidFill>
                <a:schemeClr val="tx1"/>
              </a:solidFill>
            </a:endParaRPr>
          </a:p>
        </p:txBody>
      </p:sp>
      <p:sp>
        <p:nvSpPr>
          <p:cNvPr id="4" name="Date Placeholder 3"/>
          <p:cNvSpPr>
            <a:spLocks noGrp="1"/>
          </p:cNvSpPr>
          <p:nvPr>
            <p:ph type="dt" sz="half" idx="10"/>
          </p:nvPr>
        </p:nvSpPr>
        <p:spPr/>
        <p:txBody>
          <a:bodyPr/>
          <a:lstStyle/>
          <a:p>
            <a:fld id="{3F3E2FE4-5770-4776-A38E-60BB3C73289B}"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81</a:t>
            </a:fld>
            <a:endParaRPr lang="id-ID"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928271"/>
            <a:ext cx="7449177" cy="4110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90017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058ACB-3658-4B56-9BAB-F11B9A7D2A01}"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82</a:t>
            </a:fld>
            <a:endParaRPr lang="id-ID"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24463"/>
            <a:ext cx="1799980" cy="1822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799980" y="2312471"/>
            <a:ext cx="7162800" cy="3046988"/>
          </a:xfrm>
          <a:prstGeom prst="rect">
            <a:avLst/>
          </a:prstGeom>
        </p:spPr>
        <p:txBody>
          <a:bodyPr wrap="square">
            <a:spAutoFit/>
          </a:bodyPr>
          <a:lstStyle/>
          <a:p>
            <a:pPr>
              <a:lnSpc>
                <a:spcPct val="150000"/>
              </a:lnSpc>
            </a:pPr>
            <a:r>
              <a:rPr lang="en-ID" sz="3200" b="1" dirty="0" err="1" smtClean="0"/>
              <a:t>Perangkat</a:t>
            </a:r>
            <a:r>
              <a:rPr lang="en-ID" sz="3200" b="1" dirty="0" smtClean="0"/>
              <a:t> </a:t>
            </a:r>
            <a:r>
              <a:rPr lang="en-ID" sz="3200" b="1" dirty="0" err="1" smtClean="0"/>
              <a:t>Penyimpanan</a:t>
            </a:r>
            <a:r>
              <a:rPr lang="en-ID" sz="3200" b="1" dirty="0" smtClean="0"/>
              <a:t> </a:t>
            </a:r>
            <a:r>
              <a:rPr lang="en-ID" sz="3200" b="1" dirty="0" err="1" smtClean="0"/>
              <a:t>Pada</a:t>
            </a:r>
            <a:r>
              <a:rPr lang="en-ID" sz="3200" b="1" dirty="0" smtClean="0"/>
              <a:t> </a:t>
            </a:r>
            <a:r>
              <a:rPr lang="en-ID" sz="3200" b="1" dirty="0" err="1" smtClean="0"/>
              <a:t>Sarana</a:t>
            </a:r>
            <a:r>
              <a:rPr lang="en-ID" sz="3200" b="1" dirty="0" smtClean="0"/>
              <a:t> Dan </a:t>
            </a:r>
            <a:r>
              <a:rPr lang="en-ID" sz="3200" b="1" dirty="0" err="1" smtClean="0"/>
              <a:t>Prasarana</a:t>
            </a:r>
            <a:r>
              <a:rPr lang="en-ID" sz="3200" b="1" dirty="0" smtClean="0"/>
              <a:t> Cloud Computing </a:t>
            </a:r>
          </a:p>
          <a:p>
            <a:pPr>
              <a:lnSpc>
                <a:spcPct val="150000"/>
              </a:lnSpc>
            </a:pPr>
            <a:endParaRPr lang="en-US" sz="3200" b="1" dirty="0"/>
          </a:p>
        </p:txBody>
      </p:sp>
    </p:spTree>
    <p:extLst>
      <p:ext uri="{BB962C8B-B14F-4D97-AF65-F5344CB8AC3E}">
        <p14:creationId xmlns:p14="http://schemas.microsoft.com/office/powerpoint/2010/main" val="39956574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D" sz="2800" b="1" dirty="0" err="1" smtClean="0"/>
              <a:t>Perangkat</a:t>
            </a:r>
            <a:r>
              <a:rPr lang="en-ID" sz="2800" b="1" dirty="0" smtClean="0"/>
              <a:t> </a:t>
            </a:r>
            <a:r>
              <a:rPr lang="en-ID" sz="2800" b="1" dirty="0" err="1" smtClean="0"/>
              <a:t>penyimpanan</a:t>
            </a:r>
            <a:r>
              <a:rPr lang="en-ID" sz="2800" b="1" dirty="0" smtClean="0"/>
              <a:t> </a:t>
            </a:r>
            <a:r>
              <a:rPr lang="en-ID" sz="2800" b="1" dirty="0" err="1"/>
              <a:t>pada</a:t>
            </a:r>
            <a:r>
              <a:rPr lang="en-ID" sz="2800" b="1" dirty="0"/>
              <a:t> </a:t>
            </a:r>
            <a:r>
              <a:rPr lang="en-ID" sz="2800" b="1" dirty="0" smtClean="0"/>
              <a:t>cloud </a:t>
            </a:r>
            <a:r>
              <a:rPr lang="en-ID" sz="2800" b="1" dirty="0"/>
              <a:t>computing </a:t>
            </a:r>
            <a:endParaRPr lang="en-US" sz="2800" dirty="0"/>
          </a:p>
        </p:txBody>
      </p:sp>
      <p:sp>
        <p:nvSpPr>
          <p:cNvPr id="3" name="Content Placeholder 2"/>
          <p:cNvSpPr>
            <a:spLocks noGrp="1"/>
          </p:cNvSpPr>
          <p:nvPr>
            <p:ph idx="1"/>
          </p:nvPr>
        </p:nvSpPr>
        <p:spPr>
          <a:xfrm>
            <a:off x="216795" y="1388016"/>
            <a:ext cx="8814723" cy="4724400"/>
          </a:xfrm>
        </p:spPr>
        <p:txBody>
          <a:bodyPr anchor="ctr">
            <a:normAutofit/>
          </a:bodyPr>
          <a:lstStyle/>
          <a:p>
            <a:pPr marL="0" indent="0">
              <a:lnSpc>
                <a:spcPct val="150000"/>
              </a:lnSpc>
              <a:buNone/>
            </a:pPr>
            <a:r>
              <a:rPr lang="en-ID" sz="2400" dirty="0" err="1" smtClean="0">
                <a:solidFill>
                  <a:schemeClr val="tx1"/>
                </a:solidFill>
              </a:rPr>
              <a:t>Struktur</a:t>
            </a:r>
            <a:r>
              <a:rPr lang="en-ID" sz="2400" dirty="0" smtClean="0">
                <a:solidFill>
                  <a:schemeClr val="tx1"/>
                </a:solidFill>
              </a:rPr>
              <a:t>  </a:t>
            </a:r>
            <a:r>
              <a:rPr lang="en-ID" sz="2400" dirty="0" err="1" smtClean="0">
                <a:solidFill>
                  <a:schemeClr val="tx1"/>
                </a:solidFill>
              </a:rPr>
              <a:t>Tipe</a:t>
            </a:r>
            <a:r>
              <a:rPr lang="en-ID" sz="2400" dirty="0" smtClean="0">
                <a:solidFill>
                  <a:schemeClr val="tx1"/>
                </a:solidFill>
              </a:rPr>
              <a:t> </a:t>
            </a:r>
            <a:r>
              <a:rPr lang="en-ID" sz="2400" dirty="0" err="1" smtClean="0">
                <a:solidFill>
                  <a:schemeClr val="tx1"/>
                </a:solidFill>
              </a:rPr>
              <a:t>Perangkat</a:t>
            </a:r>
            <a:r>
              <a:rPr lang="en-ID" sz="2400" dirty="0" smtClean="0">
                <a:solidFill>
                  <a:schemeClr val="tx1"/>
                </a:solidFill>
              </a:rPr>
              <a:t>  </a:t>
            </a:r>
            <a:r>
              <a:rPr lang="en-ID" sz="2400" dirty="0" err="1" smtClean="0">
                <a:solidFill>
                  <a:schemeClr val="tx1"/>
                </a:solidFill>
              </a:rPr>
              <a:t>Penyimpanan</a:t>
            </a:r>
            <a:r>
              <a:rPr lang="en-ID" sz="2400" dirty="0" smtClean="0">
                <a:solidFill>
                  <a:schemeClr val="tx1"/>
                </a:solidFill>
              </a:rPr>
              <a:t> </a:t>
            </a:r>
            <a:r>
              <a:rPr lang="en-ID" sz="2400" dirty="0" err="1" smtClean="0">
                <a:solidFill>
                  <a:schemeClr val="tx1"/>
                </a:solidFill>
              </a:rPr>
              <a:t>Pada</a:t>
            </a:r>
            <a:r>
              <a:rPr lang="en-ID" sz="2400" dirty="0" smtClean="0">
                <a:solidFill>
                  <a:schemeClr val="tx1"/>
                </a:solidFill>
              </a:rPr>
              <a:t> Cloud Computing  Ada 2 </a:t>
            </a:r>
            <a:r>
              <a:rPr lang="en-ID" sz="2400" dirty="0" err="1" smtClean="0">
                <a:solidFill>
                  <a:schemeClr val="tx1"/>
                </a:solidFill>
              </a:rPr>
              <a:t>Yaitu</a:t>
            </a:r>
            <a:r>
              <a:rPr lang="en-ID" sz="2400" dirty="0" smtClean="0">
                <a:solidFill>
                  <a:schemeClr val="tx1"/>
                </a:solidFill>
              </a:rPr>
              <a:t>:</a:t>
            </a:r>
          </a:p>
          <a:p>
            <a:pPr>
              <a:lnSpc>
                <a:spcPct val="150000"/>
              </a:lnSpc>
            </a:pPr>
            <a:r>
              <a:rPr lang="en-ID" sz="2400" dirty="0" smtClean="0">
                <a:solidFill>
                  <a:schemeClr val="tx1"/>
                </a:solidFill>
              </a:rPr>
              <a:t>Relational Storage, </a:t>
            </a:r>
            <a:r>
              <a:rPr lang="en-US" sz="2400" dirty="0" err="1" smtClean="0">
                <a:solidFill>
                  <a:schemeClr val="tx1"/>
                </a:solidFill>
              </a:rPr>
              <a:t>dikenal</a:t>
            </a:r>
            <a:r>
              <a:rPr lang="en-US" sz="2400" dirty="0" smtClean="0">
                <a:solidFill>
                  <a:schemeClr val="tx1"/>
                </a:solidFill>
              </a:rPr>
              <a:t> </a:t>
            </a:r>
            <a:r>
              <a:rPr lang="en-US" sz="2400" dirty="0" err="1">
                <a:solidFill>
                  <a:schemeClr val="tx1"/>
                </a:solidFill>
              </a:rPr>
              <a:t>sebagai</a:t>
            </a:r>
            <a:r>
              <a:rPr lang="en-US" sz="2400" dirty="0">
                <a:solidFill>
                  <a:schemeClr val="tx1"/>
                </a:solidFill>
              </a:rPr>
              <a:t> </a:t>
            </a:r>
            <a:r>
              <a:rPr lang="en-US" sz="2400" i="1" dirty="0">
                <a:solidFill>
                  <a:schemeClr val="tx1"/>
                </a:solidFill>
              </a:rPr>
              <a:t>relational database management system (RDBMS)</a:t>
            </a:r>
            <a:r>
              <a:rPr lang="en-US" sz="2400" dirty="0">
                <a:solidFill>
                  <a:schemeClr val="tx1"/>
                </a:solidFill>
              </a:rPr>
              <a:t> </a:t>
            </a:r>
            <a:r>
              <a:rPr lang="en-US" sz="2400" dirty="0" err="1">
                <a:solidFill>
                  <a:schemeClr val="tx1"/>
                </a:solidFill>
              </a:rPr>
              <a:t>adalah</a:t>
            </a:r>
            <a:r>
              <a:rPr lang="en-US" sz="2400" dirty="0">
                <a:solidFill>
                  <a:schemeClr val="tx1"/>
                </a:solidFill>
              </a:rPr>
              <a:t> </a:t>
            </a:r>
            <a:r>
              <a:rPr lang="en-US" sz="2400" dirty="0" err="1">
                <a:solidFill>
                  <a:schemeClr val="tx1"/>
                </a:solidFill>
              </a:rPr>
              <a:t>sebuah</a:t>
            </a:r>
            <a:r>
              <a:rPr lang="en-US" sz="2400" dirty="0">
                <a:solidFill>
                  <a:schemeClr val="tx1"/>
                </a:solidFill>
              </a:rPr>
              <a:t> </a:t>
            </a:r>
            <a:r>
              <a:rPr lang="en-US" sz="2400" dirty="0" smtClean="0">
                <a:solidFill>
                  <a:schemeClr val="tx1"/>
                </a:solidFill>
              </a:rPr>
              <a:t>program </a:t>
            </a:r>
            <a:r>
              <a:rPr lang="en-US" sz="2400" dirty="0" err="1" smtClean="0">
                <a:solidFill>
                  <a:schemeClr val="tx1"/>
                </a:solidFill>
              </a:rPr>
              <a:t>komputer</a:t>
            </a:r>
            <a:r>
              <a:rPr lang="en-US" sz="2400" dirty="0" smtClean="0">
                <a:solidFill>
                  <a:schemeClr val="tx1"/>
                </a:solidFill>
              </a:rPr>
              <a:t>.</a:t>
            </a:r>
            <a:r>
              <a:rPr lang="en-US" sz="2400" u="sng" dirty="0">
                <a:solidFill>
                  <a:schemeClr val="tx1"/>
                </a:solidFill>
              </a:rPr>
              <a:t> </a:t>
            </a:r>
            <a:endParaRPr lang="en-ID" sz="2400" u="sng" dirty="0" smtClean="0">
              <a:solidFill>
                <a:schemeClr val="tx1"/>
              </a:solidFill>
            </a:endParaRPr>
          </a:p>
          <a:p>
            <a:pPr>
              <a:lnSpc>
                <a:spcPct val="150000"/>
              </a:lnSpc>
            </a:pPr>
            <a:r>
              <a:rPr lang="en-US" sz="2400" dirty="0" smtClean="0">
                <a:solidFill>
                  <a:schemeClr val="tx1"/>
                </a:solidFill>
              </a:rPr>
              <a:t>Non-relational Storage </a:t>
            </a:r>
            <a:r>
              <a:rPr lang="en-US" sz="2400" dirty="0" err="1" smtClean="0">
                <a:solidFill>
                  <a:schemeClr val="tx1"/>
                </a:solidFill>
              </a:rPr>
              <a:t>Atau</a:t>
            </a:r>
            <a:r>
              <a:rPr lang="en-US" sz="2400" dirty="0" smtClean="0">
                <a:solidFill>
                  <a:schemeClr val="tx1"/>
                </a:solidFill>
              </a:rPr>
              <a:t> </a:t>
            </a:r>
            <a:r>
              <a:rPr lang="en-US" sz="2400" dirty="0" err="1" smtClean="0">
                <a:solidFill>
                  <a:schemeClr val="tx1"/>
                </a:solidFill>
              </a:rPr>
              <a:t>Nosql</a:t>
            </a:r>
            <a:r>
              <a:rPr lang="en-US" sz="2400" dirty="0" smtClean="0">
                <a:solidFill>
                  <a:schemeClr val="tx1"/>
                </a:solidFill>
              </a:rPr>
              <a:t>, </a:t>
            </a:r>
            <a:r>
              <a:rPr lang="id-ID" sz="2400" dirty="0" smtClean="0">
                <a:solidFill>
                  <a:schemeClr val="tx1"/>
                </a:solidFill>
              </a:rPr>
              <a:t>mekanisme penyimpanan </a:t>
            </a:r>
            <a:r>
              <a:rPr lang="id-ID" sz="2400" dirty="0">
                <a:solidFill>
                  <a:schemeClr val="tx1"/>
                </a:solidFill>
              </a:rPr>
              <a:t>dan pengambilan data yang </a:t>
            </a:r>
            <a:r>
              <a:rPr lang="id-ID" sz="2400" dirty="0" smtClean="0">
                <a:solidFill>
                  <a:schemeClr val="tx1"/>
                </a:solidFill>
              </a:rPr>
              <a:t>dalam </a:t>
            </a:r>
            <a:r>
              <a:rPr lang="id-ID" sz="2400" dirty="0">
                <a:solidFill>
                  <a:schemeClr val="tx1"/>
                </a:solidFill>
              </a:rPr>
              <a:t>database relasional</a:t>
            </a:r>
            <a:r>
              <a:rPr lang="id-ID" sz="2400" dirty="0" smtClean="0">
                <a:solidFill>
                  <a:schemeClr val="tx1"/>
                </a:solidFill>
              </a:rPr>
              <a:t>.</a:t>
            </a:r>
            <a:endParaRPr lang="en-US" sz="2400" dirty="0">
              <a:solidFill>
                <a:schemeClr val="tx1"/>
              </a:solidFill>
            </a:endParaRPr>
          </a:p>
        </p:txBody>
      </p:sp>
      <p:sp>
        <p:nvSpPr>
          <p:cNvPr id="4" name="Date Placeholder 3"/>
          <p:cNvSpPr>
            <a:spLocks noGrp="1"/>
          </p:cNvSpPr>
          <p:nvPr>
            <p:ph type="dt" sz="half" idx="10"/>
          </p:nvPr>
        </p:nvSpPr>
        <p:spPr/>
        <p:txBody>
          <a:bodyPr/>
          <a:lstStyle/>
          <a:p>
            <a:fld id="{0EF5896A-9E1F-487D-B4EA-A3161E704908}"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83</a:t>
            </a:fld>
            <a:endParaRPr lang="id-ID" dirty="0"/>
          </a:p>
        </p:txBody>
      </p:sp>
    </p:spTree>
    <p:extLst>
      <p:ext uri="{BB962C8B-B14F-4D97-AF65-F5344CB8AC3E}">
        <p14:creationId xmlns:p14="http://schemas.microsoft.com/office/powerpoint/2010/main" val="2320304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242" y="562894"/>
            <a:ext cx="7347283" cy="854074"/>
          </a:xfrm>
        </p:spPr>
        <p:txBody>
          <a:bodyPr>
            <a:normAutofit fontScale="90000"/>
          </a:bodyPr>
          <a:lstStyle/>
          <a:p>
            <a:r>
              <a:rPr lang="en-US" b="1" dirty="0" err="1" smtClean="0"/>
              <a:t>Struktur</a:t>
            </a:r>
            <a:r>
              <a:rPr lang="en-US" b="1" dirty="0" smtClean="0"/>
              <a:t> </a:t>
            </a:r>
            <a:r>
              <a:rPr lang="en-US" b="1" dirty="0" err="1" smtClean="0"/>
              <a:t>tipe</a:t>
            </a:r>
            <a:r>
              <a:rPr lang="en-US" b="1" dirty="0" smtClean="0"/>
              <a:t> </a:t>
            </a:r>
            <a:r>
              <a:rPr lang="en-US" b="1" dirty="0" err="1" smtClean="0"/>
              <a:t>penyimpanan</a:t>
            </a:r>
            <a:r>
              <a:rPr lang="en-US" b="1" dirty="0" smtClean="0"/>
              <a:t> relational </a:t>
            </a:r>
            <a:r>
              <a:rPr lang="en-US" b="1" dirty="0"/>
              <a:t>storage</a:t>
            </a:r>
          </a:p>
        </p:txBody>
      </p:sp>
      <p:sp>
        <p:nvSpPr>
          <p:cNvPr id="3" name="Content Placeholder 2"/>
          <p:cNvSpPr>
            <a:spLocks noGrp="1"/>
          </p:cNvSpPr>
          <p:nvPr>
            <p:ph idx="1"/>
          </p:nvPr>
        </p:nvSpPr>
        <p:spPr>
          <a:xfrm>
            <a:off x="148802" y="1511969"/>
            <a:ext cx="8814723" cy="4724400"/>
          </a:xfrm>
        </p:spPr>
        <p:txBody>
          <a:bodyPr anchor="ctr">
            <a:normAutofit/>
          </a:bodyPr>
          <a:lstStyle/>
          <a:p>
            <a:pPr marL="0" indent="0" algn="just">
              <a:lnSpc>
                <a:spcPct val="150000"/>
              </a:lnSpc>
              <a:buNone/>
            </a:pPr>
            <a:r>
              <a:rPr lang="en-ID" sz="2400" dirty="0" smtClean="0">
                <a:solidFill>
                  <a:schemeClr val="tx1"/>
                </a:solidFill>
              </a:rPr>
              <a:t>Relational Storage </a:t>
            </a:r>
            <a:r>
              <a:rPr lang="en-ID" sz="2400" dirty="0" err="1" smtClean="0">
                <a:solidFill>
                  <a:schemeClr val="tx1"/>
                </a:solidFill>
              </a:rPr>
              <a:t>Atau</a:t>
            </a:r>
            <a:r>
              <a:rPr lang="en-ID" sz="2400" dirty="0" smtClean="0">
                <a:solidFill>
                  <a:schemeClr val="tx1"/>
                </a:solidFill>
              </a:rPr>
              <a:t> SQL </a:t>
            </a:r>
            <a:r>
              <a:rPr lang="en-ID" sz="2400" dirty="0" err="1" smtClean="0">
                <a:solidFill>
                  <a:schemeClr val="tx1"/>
                </a:solidFill>
              </a:rPr>
              <a:t>Yaitu</a:t>
            </a:r>
            <a:r>
              <a:rPr lang="en-ID" sz="2400" dirty="0" smtClean="0">
                <a:solidFill>
                  <a:schemeClr val="tx1"/>
                </a:solidFill>
              </a:rPr>
              <a:t> </a:t>
            </a:r>
            <a:r>
              <a:rPr lang="en-US" sz="2400" b="1" dirty="0" smtClean="0"/>
              <a:t>:</a:t>
            </a:r>
          </a:p>
          <a:p>
            <a:pPr lvl="1" algn="just">
              <a:lnSpc>
                <a:spcPct val="150000"/>
              </a:lnSpc>
              <a:buFont typeface="Wingdings" pitchFamily="2" charset="2"/>
              <a:buChar char="ü"/>
            </a:pPr>
            <a:r>
              <a:rPr lang="en-ID" sz="2400" dirty="0" smtClean="0">
                <a:solidFill>
                  <a:schemeClr val="tx1"/>
                </a:solidFill>
              </a:rPr>
              <a:t>Database SQL, </a:t>
            </a:r>
          </a:p>
          <a:p>
            <a:pPr lvl="1" algn="just">
              <a:lnSpc>
                <a:spcPct val="150000"/>
              </a:lnSpc>
              <a:buFont typeface="Wingdings" pitchFamily="2" charset="2"/>
              <a:buChar char="ü"/>
            </a:pPr>
            <a:r>
              <a:rPr lang="en-ID" sz="2400" dirty="0" err="1" smtClean="0">
                <a:solidFill>
                  <a:schemeClr val="tx1"/>
                </a:solidFill>
              </a:rPr>
              <a:t>NuoDB</a:t>
            </a:r>
            <a:r>
              <a:rPr lang="en-ID" sz="2400" dirty="0" smtClean="0">
                <a:solidFill>
                  <a:schemeClr val="tx1"/>
                </a:solidFill>
              </a:rPr>
              <a:t> </a:t>
            </a:r>
          </a:p>
          <a:p>
            <a:pPr lvl="1" algn="just">
              <a:lnSpc>
                <a:spcPct val="150000"/>
              </a:lnSpc>
              <a:buFont typeface="Wingdings" pitchFamily="2" charset="2"/>
              <a:buChar char="ü"/>
            </a:pPr>
            <a:r>
              <a:rPr lang="en-ID" sz="2400" dirty="0" smtClean="0">
                <a:solidFill>
                  <a:schemeClr val="tx1"/>
                </a:solidFill>
              </a:rPr>
              <a:t>Oracle </a:t>
            </a:r>
            <a:r>
              <a:rPr lang="en-ID" sz="2400" dirty="0">
                <a:solidFill>
                  <a:schemeClr val="tx1"/>
                </a:solidFill>
              </a:rPr>
              <a:t>Database </a:t>
            </a:r>
          </a:p>
          <a:p>
            <a:pPr lvl="1" algn="just">
              <a:lnSpc>
                <a:spcPct val="150000"/>
              </a:lnSpc>
              <a:buFont typeface="Wingdings" pitchFamily="2" charset="2"/>
              <a:buChar char="ü"/>
            </a:pPr>
            <a:r>
              <a:rPr lang="en-ID" sz="2400" dirty="0" smtClean="0">
                <a:solidFill>
                  <a:schemeClr val="tx1"/>
                </a:solidFill>
              </a:rPr>
              <a:t>Microsoft </a:t>
            </a:r>
            <a:r>
              <a:rPr lang="en-ID" sz="2400" dirty="0">
                <a:solidFill>
                  <a:schemeClr val="tx1"/>
                </a:solidFill>
              </a:rPr>
              <a:t>SQL </a:t>
            </a:r>
            <a:r>
              <a:rPr lang="en-ID" sz="2400" dirty="0" smtClean="0">
                <a:solidFill>
                  <a:schemeClr val="tx1"/>
                </a:solidFill>
              </a:rPr>
              <a:t>Server</a:t>
            </a:r>
          </a:p>
          <a:p>
            <a:pPr lvl="1" algn="just">
              <a:lnSpc>
                <a:spcPct val="150000"/>
              </a:lnSpc>
              <a:buFont typeface="Wingdings" pitchFamily="2" charset="2"/>
              <a:buChar char="ü"/>
            </a:pPr>
            <a:r>
              <a:rPr lang="en-ID" sz="2400" dirty="0" err="1" smtClean="0">
                <a:solidFill>
                  <a:schemeClr val="tx1"/>
                </a:solidFill>
              </a:rPr>
              <a:t>dan</a:t>
            </a:r>
            <a:r>
              <a:rPr lang="en-ID" sz="2400" dirty="0" smtClean="0">
                <a:solidFill>
                  <a:schemeClr val="tx1"/>
                </a:solidFill>
              </a:rPr>
              <a:t> </a:t>
            </a:r>
            <a:r>
              <a:rPr lang="en-ID" sz="2400" dirty="0">
                <a:solidFill>
                  <a:schemeClr val="tx1"/>
                </a:solidFill>
              </a:rPr>
              <a:t>MySQL ,</a:t>
            </a:r>
            <a:endParaRPr lang="en-ID" sz="2400" dirty="0" smtClean="0">
              <a:solidFill>
                <a:schemeClr val="tx1"/>
              </a:solidFill>
            </a:endParaRPr>
          </a:p>
        </p:txBody>
      </p:sp>
      <p:sp>
        <p:nvSpPr>
          <p:cNvPr id="4" name="Date Placeholder 3"/>
          <p:cNvSpPr>
            <a:spLocks noGrp="1"/>
          </p:cNvSpPr>
          <p:nvPr>
            <p:ph type="dt" sz="half" idx="10"/>
          </p:nvPr>
        </p:nvSpPr>
        <p:spPr/>
        <p:txBody>
          <a:bodyPr/>
          <a:lstStyle/>
          <a:p>
            <a:fld id="{3E6EEFF4-BFFB-4734-9750-1744219DC6B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84</a:t>
            </a:fld>
            <a:endParaRPr lang="id-ID" dirty="0"/>
          </a:p>
        </p:txBody>
      </p:sp>
    </p:spTree>
    <p:extLst>
      <p:ext uri="{BB962C8B-B14F-4D97-AF65-F5344CB8AC3E}">
        <p14:creationId xmlns:p14="http://schemas.microsoft.com/office/powerpoint/2010/main" val="13207270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242" y="562894"/>
            <a:ext cx="7347283" cy="854074"/>
          </a:xfrm>
        </p:spPr>
        <p:txBody>
          <a:bodyPr>
            <a:normAutofit fontScale="90000"/>
          </a:bodyPr>
          <a:lstStyle/>
          <a:p>
            <a:r>
              <a:rPr lang="en-US" b="1" dirty="0" err="1" smtClean="0"/>
              <a:t>Struktur</a:t>
            </a:r>
            <a:r>
              <a:rPr lang="en-US" b="1" dirty="0" smtClean="0"/>
              <a:t> </a:t>
            </a:r>
            <a:r>
              <a:rPr lang="en-US" b="1" dirty="0" err="1" smtClean="0"/>
              <a:t>tipe</a:t>
            </a:r>
            <a:r>
              <a:rPr lang="en-US" b="1" dirty="0" smtClean="0"/>
              <a:t>  </a:t>
            </a:r>
            <a:r>
              <a:rPr lang="en-US" b="1" dirty="0" err="1" smtClean="0"/>
              <a:t>penyimpanan</a:t>
            </a:r>
            <a:r>
              <a:rPr lang="en-US" b="1" dirty="0" smtClean="0"/>
              <a:t> Non-relational </a:t>
            </a:r>
            <a:r>
              <a:rPr lang="en-US" b="1" dirty="0"/>
              <a:t>storage</a:t>
            </a:r>
          </a:p>
        </p:txBody>
      </p:sp>
      <p:sp>
        <p:nvSpPr>
          <p:cNvPr id="3" name="Content Placeholder 2"/>
          <p:cNvSpPr>
            <a:spLocks noGrp="1"/>
          </p:cNvSpPr>
          <p:nvPr>
            <p:ph idx="1"/>
          </p:nvPr>
        </p:nvSpPr>
        <p:spPr>
          <a:xfrm>
            <a:off x="148802" y="1511969"/>
            <a:ext cx="8814723" cy="4724400"/>
          </a:xfrm>
        </p:spPr>
        <p:txBody>
          <a:bodyPr anchor="ctr"/>
          <a:lstStyle/>
          <a:p>
            <a:pPr marL="0" indent="0" algn="just">
              <a:lnSpc>
                <a:spcPct val="150000"/>
              </a:lnSpc>
              <a:buNone/>
            </a:pPr>
            <a:r>
              <a:rPr lang="en-ID" sz="2400" dirty="0" smtClean="0">
                <a:solidFill>
                  <a:schemeClr val="tx1"/>
                </a:solidFill>
              </a:rPr>
              <a:t>Non-relational Storage </a:t>
            </a:r>
            <a:r>
              <a:rPr lang="en-ID" sz="2400" dirty="0" err="1" smtClean="0">
                <a:solidFill>
                  <a:schemeClr val="tx1"/>
                </a:solidFill>
              </a:rPr>
              <a:t>Atau</a:t>
            </a:r>
            <a:r>
              <a:rPr lang="en-ID" sz="2400" dirty="0" smtClean="0">
                <a:solidFill>
                  <a:schemeClr val="tx1"/>
                </a:solidFill>
              </a:rPr>
              <a:t> </a:t>
            </a:r>
            <a:r>
              <a:rPr lang="en-ID" sz="2400" dirty="0" err="1" smtClean="0">
                <a:solidFill>
                  <a:schemeClr val="tx1"/>
                </a:solidFill>
              </a:rPr>
              <a:t>Nosql</a:t>
            </a:r>
            <a:r>
              <a:rPr lang="en-ID" sz="2400" dirty="0" smtClean="0">
                <a:solidFill>
                  <a:schemeClr val="tx1"/>
                </a:solidFill>
              </a:rPr>
              <a:t> </a:t>
            </a:r>
            <a:r>
              <a:rPr lang="en-ID" sz="2400" dirty="0" err="1" smtClean="0">
                <a:solidFill>
                  <a:schemeClr val="tx1"/>
                </a:solidFill>
              </a:rPr>
              <a:t>Seperti</a:t>
            </a:r>
            <a:r>
              <a:rPr lang="en-ID" sz="2400" dirty="0" smtClean="0">
                <a:solidFill>
                  <a:schemeClr val="tx1"/>
                </a:solidFill>
              </a:rPr>
              <a:t>  </a:t>
            </a:r>
            <a:r>
              <a:rPr lang="en-US" sz="2400" b="1" dirty="0" smtClean="0"/>
              <a:t>:</a:t>
            </a:r>
          </a:p>
          <a:p>
            <a:pPr lvl="1" algn="just">
              <a:lnSpc>
                <a:spcPct val="150000"/>
              </a:lnSpc>
              <a:buFont typeface="Wingdings" pitchFamily="2" charset="2"/>
              <a:buChar char="ü"/>
            </a:pPr>
            <a:r>
              <a:rPr lang="it-IT" sz="2400" dirty="0" smtClean="0">
                <a:solidFill>
                  <a:schemeClr val="tx1"/>
                </a:solidFill>
              </a:rPr>
              <a:t>Apache Cassandra</a:t>
            </a:r>
          </a:p>
          <a:p>
            <a:pPr lvl="1" algn="just">
              <a:lnSpc>
                <a:spcPct val="150000"/>
              </a:lnSpc>
              <a:buFont typeface="Wingdings" pitchFamily="2" charset="2"/>
              <a:buChar char="ü"/>
            </a:pPr>
            <a:r>
              <a:rPr lang="it-IT" sz="2400" dirty="0" smtClean="0">
                <a:solidFill>
                  <a:schemeClr val="tx1"/>
                </a:solidFill>
              </a:rPr>
              <a:t>CouchDB </a:t>
            </a:r>
          </a:p>
          <a:p>
            <a:pPr lvl="1" algn="just">
              <a:lnSpc>
                <a:spcPct val="150000"/>
              </a:lnSpc>
              <a:buFont typeface="Wingdings" pitchFamily="2" charset="2"/>
              <a:buChar char="ü"/>
            </a:pPr>
            <a:r>
              <a:rPr lang="it-IT" sz="2400" dirty="0" smtClean="0">
                <a:solidFill>
                  <a:schemeClr val="tx1"/>
                </a:solidFill>
              </a:rPr>
              <a:t> MongoDB dll.</a:t>
            </a:r>
            <a:endParaRPr lang="en-ID" sz="2400" dirty="0" smtClean="0">
              <a:solidFill>
                <a:schemeClr val="tx1"/>
              </a:solidFill>
            </a:endParaRPr>
          </a:p>
        </p:txBody>
      </p:sp>
      <p:sp>
        <p:nvSpPr>
          <p:cNvPr id="4" name="Date Placeholder 3"/>
          <p:cNvSpPr>
            <a:spLocks noGrp="1"/>
          </p:cNvSpPr>
          <p:nvPr>
            <p:ph type="dt" sz="half" idx="10"/>
          </p:nvPr>
        </p:nvSpPr>
        <p:spPr/>
        <p:txBody>
          <a:bodyPr/>
          <a:lstStyle/>
          <a:p>
            <a:fld id="{317DACB7-7DE5-4236-A1AA-18C6A7D76729}"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85</a:t>
            </a:fld>
            <a:endParaRPr lang="id-ID" dirty="0"/>
          </a:p>
        </p:txBody>
      </p:sp>
    </p:spTree>
    <p:extLst>
      <p:ext uri="{BB962C8B-B14F-4D97-AF65-F5344CB8AC3E}">
        <p14:creationId xmlns:p14="http://schemas.microsoft.com/office/powerpoint/2010/main" val="11892002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A8E20D10-9444-48D1-BAFA-2778C5E66569}" type="datetime1">
              <a:rPr lang="id-ID" smtClean="0">
                <a:solidFill>
                  <a:prstClr val="black">
                    <a:tint val="75000"/>
                  </a:prstClr>
                </a:solidFill>
              </a:rPr>
              <a:t>30/06/2019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Layanan Pada Komputasi Cloud</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3466668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548672"/>
            <a:ext cx="7347283" cy="854074"/>
          </a:xfrm>
        </p:spPr>
        <p:txBody>
          <a:bodyPr>
            <a:noAutofit/>
          </a:bodyPr>
          <a:lstStyle/>
          <a:p>
            <a:r>
              <a:rPr lang="id-ID" dirty="0"/>
              <a:t>Infrastructure as a Service (IaaS)</a:t>
            </a:r>
          </a:p>
        </p:txBody>
      </p:sp>
      <p:sp>
        <p:nvSpPr>
          <p:cNvPr id="3" name="Content Placeholder 2"/>
          <p:cNvSpPr>
            <a:spLocks noGrp="1"/>
          </p:cNvSpPr>
          <p:nvPr>
            <p:ph idx="1"/>
          </p:nvPr>
        </p:nvSpPr>
        <p:spPr>
          <a:xfrm>
            <a:off x="184897" y="2008682"/>
            <a:ext cx="8814723" cy="3933396"/>
          </a:xfrm>
        </p:spPr>
        <p:txBody>
          <a:bodyPr anchor="ctr">
            <a:normAutofit/>
          </a:bodyPr>
          <a:lstStyle/>
          <a:p>
            <a:pPr algn="just">
              <a:lnSpc>
                <a:spcPct val="150000"/>
              </a:lnSpc>
            </a:pPr>
            <a:r>
              <a:rPr lang="id-ID" sz="2400" dirty="0"/>
              <a:t>Dapatkan sumber daya komputasi dasar seperti pemrosesan, penyimpanan, Jaringan, dan perangkat lunak terkait sebagai </a:t>
            </a:r>
            <a:r>
              <a:rPr lang="id-ID" sz="2400" dirty="0" smtClean="0"/>
              <a:t>layanan</a:t>
            </a:r>
          </a:p>
          <a:p>
            <a:pPr algn="just">
              <a:lnSpc>
                <a:spcPct val="150000"/>
              </a:lnSpc>
            </a:pPr>
            <a:r>
              <a:rPr lang="id-ID" sz="2400" dirty="0" smtClean="0"/>
              <a:t>Diaktifkan </a:t>
            </a:r>
            <a:r>
              <a:rPr lang="id-ID" sz="2400" dirty="0"/>
              <a:t>oleh virtualisasi - menjalankan instance virtual independen yang berfungsi penuh di atas infrastruktur fisik aktual</a:t>
            </a:r>
          </a:p>
        </p:txBody>
      </p:sp>
      <p:sp>
        <p:nvSpPr>
          <p:cNvPr id="4" name="Date Placeholder 3"/>
          <p:cNvSpPr>
            <a:spLocks noGrp="1"/>
          </p:cNvSpPr>
          <p:nvPr>
            <p:ph type="dt" sz="half" idx="10"/>
          </p:nvPr>
        </p:nvSpPr>
        <p:spPr/>
        <p:txBody>
          <a:bodyPr/>
          <a:lstStyle/>
          <a:p>
            <a:fld id="{8EDF24FD-7555-49AF-9983-21F9BC809CD0}" type="datetime1">
              <a:rPr lang="id-ID" smtClean="0"/>
              <a:t>30/06/2019</a:t>
            </a:fld>
            <a:endParaRPr lang="id-ID" dirty="0"/>
          </a:p>
        </p:txBody>
      </p:sp>
      <p:sp>
        <p:nvSpPr>
          <p:cNvPr id="5" name="Footer Placeholder 4"/>
          <p:cNvSpPr>
            <a:spLocks noGrp="1"/>
          </p:cNvSpPr>
          <p:nvPr>
            <p:ph type="ftr" sz="quarter" idx="11"/>
          </p:nvPr>
        </p:nvSpPr>
        <p:spPr/>
        <p:txBody>
          <a:bodyPr/>
          <a:lstStyle/>
          <a:p>
            <a:r>
              <a:rPr lang="id-ID" smtClean="0"/>
              <a:t>Layanan Pada Komputasi Cloud</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spTree>
    <p:extLst>
      <p:ext uri="{BB962C8B-B14F-4D97-AF65-F5344CB8AC3E}">
        <p14:creationId xmlns:p14="http://schemas.microsoft.com/office/powerpoint/2010/main" val="938028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3903</TotalTime>
  <Words>3650</Words>
  <Application>Microsoft Office PowerPoint</Application>
  <PresentationFormat>On-screen Show (4:3)</PresentationFormat>
  <Paragraphs>679</Paragraphs>
  <Slides>86</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86</vt:i4>
      </vt:variant>
    </vt:vector>
  </HeadingPairs>
  <TitlesOfParts>
    <vt:vector size="98" baseType="lpstr">
      <vt:lpstr>ＭＳ Ｐゴシック</vt:lpstr>
      <vt:lpstr>Arial</vt:lpstr>
      <vt:lpstr>Calibri</vt:lpstr>
      <vt:lpstr>Consolas</vt:lpstr>
      <vt:lpstr>Courier New</vt:lpstr>
      <vt:lpstr>HP Simplified</vt:lpstr>
      <vt:lpstr>Palace Script MT</vt:lpstr>
      <vt:lpstr>Product Sans</vt:lpstr>
      <vt:lpstr>Segoe UI Light</vt:lpstr>
      <vt:lpstr>Times New Roman</vt:lpstr>
      <vt:lpstr>Wingdings</vt:lpstr>
      <vt:lpstr>Office Theme</vt:lpstr>
      <vt:lpstr>PowerPoint Presentation</vt:lpstr>
      <vt:lpstr>Layanan Pada Komputasi Cloud</vt:lpstr>
      <vt:lpstr>Model Pengantaran Layanan Cloud Computing</vt:lpstr>
      <vt:lpstr> </vt:lpstr>
      <vt:lpstr>Jenis Layanan pada Cloud Computing</vt:lpstr>
      <vt:lpstr>Cloud Computing – Service Models  </vt:lpstr>
      <vt:lpstr>  Cloud Service Models</vt:lpstr>
      <vt:lpstr>Infrastructure as a Service (IaaS)</vt:lpstr>
      <vt:lpstr>Infrastructure as a Service (IaaS)</vt:lpstr>
      <vt:lpstr>Infrastructure as a Service (IaaS)</vt:lpstr>
      <vt:lpstr>Infrastructure as a Service (IaaS)</vt:lpstr>
      <vt:lpstr>Contoh produk layanan dari IaaS</vt:lpstr>
      <vt:lpstr>Contoh produk layanan dari IaaS</vt:lpstr>
      <vt:lpstr>Contoh produk layanan dari IaaS</vt:lpstr>
      <vt:lpstr>Platform as a Service (PaaS)</vt:lpstr>
      <vt:lpstr>Platform as a Service (PaaS)</vt:lpstr>
      <vt:lpstr>Platform as a Service (PaaS) </vt:lpstr>
      <vt:lpstr>Platform as a Service (PaaS)</vt:lpstr>
      <vt:lpstr>Contoh Produk Layanan dari PaaS</vt:lpstr>
      <vt:lpstr>Contoh Produk Layanan dari PaaS</vt:lpstr>
      <vt:lpstr>Contoh Produk Layanan dari PaaS</vt:lpstr>
      <vt:lpstr>Software as a Service (SaaS</vt:lpstr>
      <vt:lpstr> Software as a Service (SaaS) </vt:lpstr>
      <vt:lpstr>Software as a Service (SaaS</vt:lpstr>
      <vt:lpstr>Contoh produk layanan dari SaaS</vt:lpstr>
      <vt:lpstr>Contoh produk layanan dari SaaS</vt:lpstr>
      <vt:lpstr>Contoh produk layanan dari SaaS</vt:lpstr>
      <vt:lpstr>IaaS, PaaS, SaaS Comparison</vt:lpstr>
      <vt:lpstr>PowerPoint Presentation</vt:lpstr>
      <vt:lpstr>  Cloud Service Models</vt:lpstr>
      <vt:lpstr>  Services &amp; Control </vt:lpstr>
      <vt:lpstr> A Simple Reference Model </vt:lpstr>
      <vt:lpstr>Some Commercial Cloud Offerings</vt:lpstr>
      <vt:lpstr>  Amazon Web Services </vt:lpstr>
      <vt:lpstr>Examples of cloud applications </vt:lpstr>
      <vt:lpstr>Model Layanan </vt:lpstr>
      <vt:lpstr>PowerPoint Presentation</vt:lpstr>
      <vt:lpstr>Perpindahan Dari Server Fisik Menjadi Virtual Server </vt:lpstr>
      <vt:lpstr>Perpindahan Dari Server Fisik Menjadi Virtual Server </vt:lpstr>
      <vt:lpstr>Perpindahan Dari Server Fisik Menjadi Virtual Server </vt:lpstr>
      <vt:lpstr>Perpindahan Dari Server Fisik Menjadi Virtual Server </vt:lpstr>
      <vt:lpstr>Perpindahan Dari Server Fisik Menjadi Virtual Server </vt:lpstr>
      <vt:lpstr>PowerPoint Presentation</vt:lpstr>
      <vt:lpstr>Denial Of Sevice Attack</vt:lpstr>
      <vt:lpstr>Authentication </vt:lpstr>
      <vt:lpstr>Authentication </vt:lpstr>
      <vt:lpstr>Pengertian Authentication </vt:lpstr>
      <vt:lpstr>Authorization</vt:lpstr>
      <vt:lpstr>Authorization</vt:lpstr>
      <vt:lpstr>Denial Of Sevice Attack</vt:lpstr>
      <vt:lpstr>Denial Of Sevice Attack</vt:lpstr>
      <vt:lpstr>Denial Of Sevice Attack</vt:lpstr>
      <vt:lpstr>Denial Of Sevice Attack</vt:lpstr>
      <vt:lpstr>Denial Of Sevice Attack</vt:lpstr>
      <vt:lpstr>Denial Of Sevice Attack</vt:lpstr>
      <vt:lpstr>Attacking Authentication </vt:lpstr>
      <vt:lpstr>Attacking Authentication</vt:lpstr>
      <vt:lpstr>Authorization Attacks</vt:lpstr>
      <vt:lpstr>Authorization Attacks</vt:lpstr>
      <vt:lpstr>Authorization Attacks</vt:lpstr>
      <vt:lpstr>Authorization Attacks</vt:lpstr>
      <vt:lpstr>Authorization Attacks</vt:lpstr>
      <vt:lpstr>Authorization Attacks</vt:lpstr>
      <vt:lpstr>Summary</vt:lpstr>
      <vt:lpstr>Dampak Dari Denial Of Sevice Attacks</vt:lpstr>
      <vt:lpstr>PowerPoint Presentation</vt:lpstr>
      <vt:lpstr>Cara Mengatasi Denial Of Sevice Attacks</vt:lpstr>
      <vt:lpstr>Cara Mengatasi Denial Of Sevice Attacks</vt:lpstr>
      <vt:lpstr>Cara Mengatasi Denial Of Sevice Attacks</vt:lpstr>
      <vt:lpstr>Cara Mengatasi Authorization Dan Authentication Attack </vt:lpstr>
      <vt:lpstr>PowerPoint Presentation</vt:lpstr>
      <vt:lpstr>Web Service </vt:lpstr>
      <vt:lpstr>Web Service </vt:lpstr>
      <vt:lpstr>REST (REpresentational State Transfer)</vt:lpstr>
      <vt:lpstr>Arsitektur Web Services </vt:lpstr>
      <vt:lpstr>Arsitektur Web Services </vt:lpstr>
      <vt:lpstr>Arsitektur REST</vt:lpstr>
      <vt:lpstr>Arsitektur REST</vt:lpstr>
      <vt:lpstr>Arsitektur REST</vt:lpstr>
      <vt:lpstr>Arsitektur REST</vt:lpstr>
      <vt:lpstr> Implementasi Web Services dan REST services </vt:lpstr>
      <vt:lpstr>PowerPoint Presentation</vt:lpstr>
      <vt:lpstr>Perangkat penyimpanan pada cloud computing </vt:lpstr>
      <vt:lpstr>Struktur tipe penyimpanan relational storage</vt:lpstr>
      <vt:lpstr>Struktur tipe  penyimpanan Non-relational storage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I Komang Sugiartha</cp:lastModifiedBy>
  <cp:revision>433</cp:revision>
  <dcterms:created xsi:type="dcterms:W3CDTF">2019-04-17T03:34:48Z</dcterms:created>
  <dcterms:modified xsi:type="dcterms:W3CDTF">2019-06-30T09:39:43Z</dcterms:modified>
</cp:coreProperties>
</file>